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314" r:id="rId5"/>
    <p:sldId id="500" r:id="rId6"/>
    <p:sldId id="441" r:id="rId7"/>
    <p:sldId id="449" r:id="rId8"/>
    <p:sldId id="450" r:id="rId9"/>
    <p:sldId id="451" r:id="rId10"/>
    <p:sldId id="453" r:id="rId11"/>
    <p:sldId id="454" r:id="rId12"/>
    <p:sldId id="480" r:id="rId13"/>
    <p:sldId id="437" r:id="rId14"/>
    <p:sldId id="419" r:id="rId15"/>
    <p:sldId id="421" r:id="rId16"/>
    <p:sldId id="423" r:id="rId17"/>
    <p:sldId id="424" r:id="rId18"/>
    <p:sldId id="425" r:id="rId19"/>
    <p:sldId id="438" r:id="rId20"/>
    <p:sldId id="428" r:id="rId21"/>
    <p:sldId id="394" r:id="rId22"/>
    <p:sldId id="429" r:id="rId23"/>
    <p:sldId id="432" r:id="rId24"/>
    <p:sldId id="396" r:id="rId25"/>
    <p:sldId id="482" r:id="rId26"/>
    <p:sldId id="470" r:id="rId27"/>
    <p:sldId id="481" r:id="rId28"/>
    <p:sldId id="468" r:id="rId29"/>
    <p:sldId id="469" r:id="rId30"/>
    <p:sldId id="455" r:id="rId31"/>
    <p:sldId id="457" r:id="rId32"/>
    <p:sldId id="458" r:id="rId33"/>
    <p:sldId id="459" r:id="rId34"/>
    <p:sldId id="485" r:id="rId35"/>
    <p:sldId id="502" r:id="rId36"/>
    <p:sldId id="486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378" r:id="rId5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5D7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0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AF78-A8A6-406A-80DB-AF6CCD174272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1CE-DCF4-4E96-B93C-129311138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4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91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8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75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3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69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41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493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911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93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50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04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873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21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954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845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14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938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306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087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112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292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14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961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997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823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952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203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45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9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70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96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1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64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1CE-DCF4-4E96-B93C-129311138C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43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31577-502F-44D7-8E4D-F4768B78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8AAF85E-FF00-4D24-9633-7661A387F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4653EB-DE0D-41E5-947F-2EEE92A2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FE965C-1528-460E-BF9E-8BE2E395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E4786F-8230-446A-810F-006F5E16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4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A9672-6685-4650-A676-07C20351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1202D-1D47-4DAB-AE17-1B385076E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432340-6A4C-42BF-AED5-A73A93B0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FB2913-6F5C-4BEC-9F85-634CBA65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062A32-8212-4CFB-8E95-B1C141C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5B836E0-115A-40D5-872A-FA4B7004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E0D0DD-F40F-4612-A0E4-99035313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74F7A3-9065-42A2-B981-5F060DD8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079DC7-4E82-4EC9-A536-BF526651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FD2F7F-011F-4492-B44B-BE6ED546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06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D01296-7303-488E-903E-A9F2AAA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250A66-1253-43D8-B961-BF86578B5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3DE71-C06E-4E7B-A002-EFF5D245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01858-2BBC-4005-977C-D19D06B8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F38CC6-0571-48BA-86A6-8720E968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97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61691D-3159-4AF8-A3EC-A457F738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15B400-E6C0-48EC-9E34-89592A38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11F441-A6B7-4A1D-8A13-80ED48BF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8E70EC-BD12-4E46-A8D3-F1DABDCB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38ED92-D30C-4D56-A2B5-4ADF458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37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9DDC87-A5F2-498F-8EE4-0B6E2FDF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1EF7A9-C371-4A14-B596-4043BB961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D537BA-98FD-419B-B0E5-4C2E05DFF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7B89F7-C45C-4369-A6F6-FFB692CA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BCA5CD-29CF-4D83-ACC2-43F7DBB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BAB6D6-E599-4E36-BF1F-2F117C98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53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2A30C4-5144-44DF-BA3F-37BD376B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B666BD-7637-4923-BE16-7DDC7C7A0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A12E2B-08FD-4F07-87C0-00E15CD3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159DC0-632E-4687-8618-4AF8C3B81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A77F3C-2ABB-49D0-B489-9894ED2DB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53A978-589C-4AEB-8617-DAF83C73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B6532F2-247D-4D5F-B59F-6EBC11F7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A957A7C-B101-4FFC-9EE2-00138871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37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73088-BB49-4BA9-8731-49E60412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B011BE-5A7C-4BFA-B6F0-86A65DEF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291574B-9F41-470D-B914-6070FB83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88DA4D1-4101-4926-8FCE-33E2FF4C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5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49CB17A-6A47-48E5-9FD8-4F531904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46C772-CB57-48F4-8F94-74E0479B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888259-5834-4A5E-9FF6-E9C56C64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64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9526A7-3C70-47DA-B7DB-498B0B48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96DFEC-24E0-417B-AF77-2273FBD0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7E99CE-9F8B-44FA-981E-2D9DCB0CC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F3A2B5-0C2D-4E4E-B942-A212AE23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37248-571E-409A-8925-1268744E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9FD9F5-0408-437F-AE59-AF0C1CFB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3EB4C-EEAC-4E13-BE7F-EA226019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C975DB-BF3F-46D3-959A-BCEA544E8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E1EB23-4834-47DA-A9F7-332A65AF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1D91BB-7396-473E-A5EC-00314961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DE93BD-612E-41D1-B2F4-F0936B08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6888E7-DBFB-4FEF-84FB-4A503C0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91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E1A1C21-CD4F-4F52-B74A-B72F506E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B7A440-BD6E-48D1-8F9A-1EC7A8A4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0AAA82-D3E7-4293-A2BB-E1DDEB836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613D-0658-4513-AF5A-2D343A5A8C7F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B01EA5-44A2-42F9-8BBA-E151602D9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9297C6-AFE3-4466-8944-D64C00D78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3642-403B-48BC-9FC6-1F9D5BC6A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4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kr/app/microsoft-teams/id11131537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ansan@ansan.ac.k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icrosoft.teams&amp;hl=k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mailto:ansan@ansan.ac.k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o365.ansan.ac.kr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s.office.com/ko-kr/microsoft-teams/download-ap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ansan@ansan.ac.k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D7D1A2-1FE2-4BFF-8DE0-95F50FFC0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2524"/>
            <a:ext cx="9144000" cy="2016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원격강의 </a:t>
            </a:r>
            <a:r>
              <a:rPr lang="en-US" altLang="ko-K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(TEAMS)</a:t>
            </a:r>
            <a:br>
              <a:rPr lang="en-US" altLang="ko-K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ko-KR" alt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과제확인 및 제출</a:t>
            </a:r>
            <a:r>
              <a:rPr lang="en-US" altLang="ko-K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학생용</a:t>
            </a:r>
            <a:r>
              <a:rPr lang="en-US" altLang="ko-K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218EA9-C0D8-47D1-80C2-536876EA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0493"/>
            <a:ext cx="9144000" cy="180363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ko-KR" sz="28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안산대학교 전산정보원</a:t>
            </a:r>
          </a:p>
        </p:txBody>
      </p:sp>
      <p:pic>
        <p:nvPicPr>
          <p:cNvPr id="4" name="Picture 2" descr="안산대학교 이미지 검색결과">
            <a:extLst>
              <a:ext uri="{FF2B5EF4-FFF2-40B4-BE49-F238E27FC236}">
                <a16:creationId xmlns:a16="http://schemas.microsoft.com/office/drawing/2014/main" id="{CB2A7E82-1213-4A54-87ED-6892E005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73" y="3269755"/>
            <a:ext cx="1086653" cy="10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9689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3"/>
            <a:extLst>
              <a:ext uri="{FF2B5EF4-FFF2-40B4-BE49-F238E27FC236}">
                <a16:creationId xmlns:a16="http://schemas.microsoft.com/office/drawing/2014/main" id="{EBC71D4D-AE56-45AC-B4BD-3B6795ACE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755" y="1963255"/>
            <a:ext cx="285750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1C7D8C2-7A20-4F1B-B90E-45DAFC3F0546}"/>
              </a:ext>
            </a:extLst>
          </p:cNvPr>
          <p:cNvSpPr/>
          <p:nvPr/>
        </p:nvSpPr>
        <p:spPr>
          <a:xfrm>
            <a:off x="2542562" y="5364805"/>
            <a:ext cx="710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>
                <a:hlinkClick r:id="rId3"/>
              </a:rPr>
              <a:t>https://apps.apple.com/kr/app/microsoft-teams/id1113153706</a:t>
            </a:r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0228255-C870-45AA-B577-C1EF67F6A784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0" name="Picture 2" descr="안산대학교 이미지 검색결과">
              <a:extLst>
                <a:ext uri="{FF2B5EF4-FFF2-40B4-BE49-F238E27FC236}">
                  <a16:creationId xmlns:a16="http://schemas.microsoft.com/office/drawing/2014/main" id="{5AABD00E-8293-4081-B5E4-1DC329DEE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41593CB-F450-4E11-BA12-40E0FC549015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(iOS)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13CF9A2-CD9F-4916-BF6A-A5A87E3E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45" y="2000250"/>
            <a:ext cx="2820505" cy="28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7500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2077861-160D-481E-8297-5D65E74A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7" y="1313257"/>
            <a:ext cx="2371218" cy="51269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8B5AF91-1903-4A50-A47E-DB53A16E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391" y="1313257"/>
            <a:ext cx="2371218" cy="51269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F2BA99B-1092-4EA5-8F1C-2F6F2FC1F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175" y="1247566"/>
            <a:ext cx="2367746" cy="512695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56C3F21-E9C0-42EF-812E-500F535E7C40}"/>
              </a:ext>
            </a:extLst>
          </p:cNvPr>
          <p:cNvSpPr/>
          <p:nvPr/>
        </p:nvSpPr>
        <p:spPr>
          <a:xfrm>
            <a:off x="9339453" y="3959604"/>
            <a:ext cx="1837190" cy="342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DE1241B5-FB46-4D6C-9E41-683094EF89E3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flipH="1">
            <a:off x="10258047" y="4302288"/>
            <a:ext cx="1" cy="933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99EC54A-D60B-4053-BD43-4C830B2BFA2F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4" name="Picture 2" descr="안산대학교 이미지 검색결과">
              <a:extLst>
                <a:ext uri="{FF2B5EF4-FFF2-40B4-BE49-F238E27FC236}">
                  <a16:creationId xmlns:a16="http://schemas.microsoft.com/office/drawing/2014/main" id="{66452824-55C8-4249-A79F-9691DA4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3AED772-6B04-4C42-985A-8198A1547FD0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(iOS)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BC9B7AB-882C-4589-8C62-2A82B0D7AFDE}"/>
              </a:ext>
            </a:extLst>
          </p:cNvPr>
          <p:cNvSpPr/>
          <p:nvPr/>
        </p:nvSpPr>
        <p:spPr>
          <a:xfrm>
            <a:off x="746608" y="1929468"/>
            <a:ext cx="2371218" cy="2080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7AE1A4-BDF7-46EE-AE90-B5626D8AE651}"/>
              </a:ext>
            </a:extLst>
          </p:cNvPr>
          <p:cNvSpPr/>
          <p:nvPr/>
        </p:nvSpPr>
        <p:spPr>
          <a:xfrm>
            <a:off x="5167617" y="5142451"/>
            <a:ext cx="1837190" cy="342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5A3CD-4C15-47C2-B997-CCA6E379B95F}"/>
              </a:ext>
            </a:extLst>
          </p:cNvPr>
          <p:cNvSpPr txBox="1"/>
          <p:nvPr/>
        </p:nvSpPr>
        <p:spPr>
          <a:xfrm flipH="1">
            <a:off x="9028376" y="5235953"/>
            <a:ext cx="245934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>
                <a:hlinkClick r:id="rId7"/>
              </a:rPr>
              <a:t>ansan@ansan.ac.kr</a:t>
            </a:r>
            <a:r>
              <a:rPr lang="ko-KR" altLang="en-US" sz="1400" b="1"/>
              <a:t>과 같은</a:t>
            </a:r>
            <a:endParaRPr lang="en-US" altLang="ko-KR" sz="1400" b="1"/>
          </a:p>
          <a:p>
            <a:r>
              <a:rPr lang="ko-KR" altLang="en-US" sz="1400" b="1"/>
              <a:t>학교 인트라넷 계정을 입력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19273-05B7-4E21-8DD0-8AF7D3A249D1}"/>
              </a:ext>
            </a:extLst>
          </p:cNvPr>
          <p:cNvSpPr txBox="1"/>
          <p:nvPr/>
        </p:nvSpPr>
        <p:spPr>
          <a:xfrm flipH="1">
            <a:off x="2090994" y="4792603"/>
            <a:ext cx="2586431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앱스토어에서 마이크로소프트 </a:t>
            </a:r>
            <a:r>
              <a:rPr lang="ko-KR" altLang="en-US" sz="1400" b="1" err="1"/>
              <a:t>팀스를</a:t>
            </a:r>
            <a:r>
              <a:rPr lang="ko-KR" altLang="en-US" sz="1400" b="1"/>
              <a:t> 찾아 설치</a:t>
            </a:r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4A8F00BE-FAE0-407D-B3F5-4E0979DB9AD6}"/>
              </a:ext>
            </a:extLst>
          </p:cNvPr>
          <p:cNvCxnSpPr>
            <a:cxnSpLocks/>
            <a:stCxn id="16" idx="3"/>
            <a:endCxn id="19" idx="0"/>
          </p:cNvCxnSpPr>
          <p:nvPr/>
        </p:nvCxnSpPr>
        <p:spPr>
          <a:xfrm>
            <a:off x="3117826" y="2969703"/>
            <a:ext cx="266383" cy="182290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68EFA66-87F6-4B0E-A548-C9D2DF49A465}"/>
              </a:ext>
            </a:extLst>
          </p:cNvPr>
          <p:cNvSpPr txBox="1"/>
          <p:nvPr/>
        </p:nvSpPr>
        <p:spPr>
          <a:xfrm>
            <a:off x="746606" y="1476452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21B7AC-CDAC-4B51-86D6-DA8988148B3B}"/>
              </a:ext>
            </a:extLst>
          </p:cNvPr>
          <p:cNvSpPr txBox="1"/>
          <p:nvPr/>
        </p:nvSpPr>
        <p:spPr>
          <a:xfrm>
            <a:off x="9339453" y="3507404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3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BB4B7A-DE75-49EF-B18A-385A48310795}"/>
              </a:ext>
            </a:extLst>
          </p:cNvPr>
          <p:cNvSpPr txBox="1"/>
          <p:nvPr/>
        </p:nvSpPr>
        <p:spPr>
          <a:xfrm>
            <a:off x="5159746" y="4684498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2792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09EA159-0E80-4358-B032-3323D37E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80" y="1331167"/>
            <a:ext cx="2367745" cy="512695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DAC0159-1A86-40BA-B55D-C5C0366A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249" y="1313257"/>
            <a:ext cx="2379501" cy="5144868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F3CC0E0-2A17-4708-B261-E8725624984D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0" name="Picture 2" descr="안산대학교 이미지 검색결과">
              <a:extLst>
                <a:ext uri="{FF2B5EF4-FFF2-40B4-BE49-F238E27FC236}">
                  <a16:creationId xmlns:a16="http://schemas.microsoft.com/office/drawing/2014/main" id="{A1B75766-E0CE-4366-AD9B-B7A02E55A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447A57D-B4EA-499E-B9A1-262D56B3FE49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(iOS)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2C473D-67DE-49A8-A05B-BEC9879E5317}"/>
              </a:ext>
            </a:extLst>
          </p:cNvPr>
          <p:cNvSpPr/>
          <p:nvPr/>
        </p:nvSpPr>
        <p:spPr>
          <a:xfrm>
            <a:off x="750080" y="2642531"/>
            <a:ext cx="2367744" cy="41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846451-7951-4854-B38E-B8128F2E54FD}"/>
              </a:ext>
            </a:extLst>
          </p:cNvPr>
          <p:cNvSpPr/>
          <p:nvPr/>
        </p:nvSpPr>
        <p:spPr>
          <a:xfrm>
            <a:off x="4906249" y="2875326"/>
            <a:ext cx="2367744" cy="50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05608-3A58-4935-8EFB-AC31F8C6D532}"/>
              </a:ext>
            </a:extLst>
          </p:cNvPr>
          <p:cNvSpPr txBox="1"/>
          <p:nvPr/>
        </p:nvSpPr>
        <p:spPr>
          <a:xfrm flipH="1">
            <a:off x="8427467" y="2329922"/>
            <a:ext cx="2571606" cy="16004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학교 인트라넷 계정</a:t>
            </a:r>
            <a:r>
              <a:rPr lang="en-US" altLang="ko-KR" sz="1400" b="1"/>
              <a:t>(</a:t>
            </a:r>
            <a:r>
              <a:rPr lang="ko-KR" altLang="en-US" sz="1400" b="1"/>
              <a:t>학교 이메일 계정에서 </a:t>
            </a:r>
            <a:r>
              <a:rPr lang="en-US" altLang="ko-KR" sz="1400" b="1"/>
              <a:t>@ansan.ac.kr</a:t>
            </a:r>
            <a:r>
              <a:rPr lang="ko-KR" altLang="en-US" sz="1400" b="1"/>
              <a:t>을 제외한 아이디 부분</a:t>
            </a:r>
            <a:r>
              <a:rPr lang="en-US" altLang="ko-KR" sz="1400" b="1"/>
              <a:t>)</a:t>
            </a:r>
            <a:r>
              <a:rPr lang="ko-KR" altLang="en-US" sz="1400" b="1"/>
              <a:t>으로 로그인</a:t>
            </a:r>
            <a:endParaRPr lang="en-US" altLang="ko-KR" sz="1400" b="1"/>
          </a:p>
          <a:p>
            <a:endParaRPr lang="en-US" altLang="ko-KR" sz="1400" b="1"/>
          </a:p>
          <a:p>
            <a:r>
              <a:rPr lang="ko-KR" altLang="en-US" sz="1400" b="1"/>
              <a:t>만약 로그인이 안될 때는 이메일 계정의 비밀번호를 입력</a:t>
            </a:r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88777A4B-C612-4F09-B1C0-63B34DB33D7E}"/>
              </a:ext>
            </a:extLst>
          </p:cNvPr>
          <p:cNvCxnSpPr>
            <a:cxnSpLocks/>
            <a:stCxn id="13" idx="3"/>
            <a:endCxn id="16" idx="3"/>
          </p:cNvCxnSpPr>
          <p:nvPr/>
        </p:nvCxnSpPr>
        <p:spPr>
          <a:xfrm flipV="1">
            <a:off x="7273993" y="3130141"/>
            <a:ext cx="1153474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200D931-194A-43DE-8CAE-63EAFB2F63BA}"/>
              </a:ext>
            </a:extLst>
          </p:cNvPr>
          <p:cNvSpPr txBox="1"/>
          <p:nvPr/>
        </p:nvSpPr>
        <p:spPr>
          <a:xfrm>
            <a:off x="750080" y="2207238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87FCAD-2C68-4D36-868A-0E2B9FA57429}"/>
              </a:ext>
            </a:extLst>
          </p:cNvPr>
          <p:cNvSpPr txBox="1"/>
          <p:nvPr/>
        </p:nvSpPr>
        <p:spPr>
          <a:xfrm>
            <a:off x="4906248" y="2391904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3251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923D56-C546-4EC2-9467-9CA20825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34" y="1313257"/>
            <a:ext cx="2379501" cy="5144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3286811-1292-45A2-B7F8-C33092AE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170" y="1313257"/>
            <a:ext cx="2379501" cy="51448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274E3CF-538B-46F3-9807-3D582D9B1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506" y="1313258"/>
            <a:ext cx="2379501" cy="514486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416A55-4803-459C-9FC9-1245FC6F7BEF}"/>
              </a:ext>
            </a:extLst>
          </p:cNvPr>
          <p:cNvSpPr/>
          <p:nvPr/>
        </p:nvSpPr>
        <p:spPr>
          <a:xfrm>
            <a:off x="9547026" y="5747657"/>
            <a:ext cx="1147666" cy="330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E8338E8-4A97-400F-87EA-D06BE1C20DF2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3" name="Picture 2" descr="안산대학교 이미지 검색결과">
              <a:extLst>
                <a:ext uri="{FF2B5EF4-FFF2-40B4-BE49-F238E27FC236}">
                  <a16:creationId xmlns:a16="http://schemas.microsoft.com/office/drawing/2014/main" id="{16819EBB-ACAC-4F92-ACC0-2EAA87693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253A18F-09CB-4C0A-8DDF-89F9F4BCADC6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(iOS)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B7BD91EA-2153-4923-96F4-A77ECF765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498" y="1313257"/>
            <a:ext cx="2379501" cy="51448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693C3F-C83D-42BB-9EFD-6393E30AA008}"/>
              </a:ext>
            </a:extLst>
          </p:cNvPr>
          <p:cNvSpPr txBox="1"/>
          <p:nvPr/>
        </p:nvSpPr>
        <p:spPr>
          <a:xfrm flipH="1">
            <a:off x="402498" y="1159368"/>
            <a:ext cx="250563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로그인 후 초기 </a:t>
            </a:r>
            <a:r>
              <a:rPr lang="ko-KR" altLang="en-US" sz="1400" b="1" err="1"/>
              <a:t>인트로</a:t>
            </a:r>
            <a:r>
              <a:rPr lang="ko-KR" altLang="en-US" sz="1400" b="1"/>
              <a:t> 화면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D46C0DDA-4140-4EC7-A69E-ED8AB8B06018}"/>
              </a:ext>
            </a:extLst>
          </p:cNvPr>
          <p:cNvCxnSpPr>
            <a:cxnSpLocks/>
            <a:stCxn id="11" idx="0"/>
            <a:endCxn id="18" idx="2"/>
          </p:cNvCxnSpPr>
          <p:nvPr/>
        </p:nvCxnSpPr>
        <p:spPr>
          <a:xfrm rot="16200000" flipV="1">
            <a:off x="9212641" y="4839438"/>
            <a:ext cx="662368" cy="115406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6E679C-336F-4E6D-AF84-E08A35050D7D}"/>
              </a:ext>
            </a:extLst>
          </p:cNvPr>
          <p:cNvSpPr txBox="1"/>
          <p:nvPr/>
        </p:nvSpPr>
        <p:spPr>
          <a:xfrm flipH="1">
            <a:off x="7914509" y="4562069"/>
            <a:ext cx="210456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마지막 </a:t>
            </a:r>
            <a:r>
              <a:rPr lang="ko-KR" altLang="en-US" sz="1400" b="1" err="1"/>
              <a:t>인트로</a:t>
            </a:r>
            <a:r>
              <a:rPr lang="ko-KR" altLang="en-US" sz="1400" b="1"/>
              <a:t> 화면에서 </a:t>
            </a:r>
            <a:r>
              <a:rPr lang="en-US" altLang="ko-KR" sz="1400" b="1"/>
              <a:t>‘</a:t>
            </a:r>
            <a:r>
              <a:rPr lang="ko-KR" altLang="en-US" sz="1400" b="1"/>
              <a:t>확인</a:t>
            </a:r>
            <a:r>
              <a:rPr lang="en-US" altLang="ko-KR" sz="1400" b="1"/>
              <a:t>’ </a:t>
            </a:r>
            <a:r>
              <a:rPr lang="ko-KR" altLang="en-US" sz="1400" b="1"/>
              <a:t>터치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217924-C203-40E8-A742-A4DD19208C71}"/>
              </a:ext>
            </a:extLst>
          </p:cNvPr>
          <p:cNvSpPr txBox="1"/>
          <p:nvPr/>
        </p:nvSpPr>
        <p:spPr>
          <a:xfrm>
            <a:off x="9157751" y="5747657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201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0141F9A-E44C-4F19-9028-D49AE8FF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91" y="1331167"/>
            <a:ext cx="2371218" cy="512695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6CCBE85-107A-4D97-B994-4C32A53F4268}"/>
              </a:ext>
            </a:extLst>
          </p:cNvPr>
          <p:cNvSpPr/>
          <p:nvPr/>
        </p:nvSpPr>
        <p:spPr>
          <a:xfrm>
            <a:off x="4910391" y="5906278"/>
            <a:ext cx="2371218" cy="330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EA64F56-498C-408E-8713-F27FB56709D1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1" name="Picture 2" descr="안산대학교 이미지 검색결과">
              <a:extLst>
                <a:ext uri="{FF2B5EF4-FFF2-40B4-BE49-F238E27FC236}">
                  <a16:creationId xmlns:a16="http://schemas.microsoft.com/office/drawing/2014/main" id="{E749DD11-8C74-463E-B93D-E7D3BE68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F7E6BF7-8C38-4E18-8573-E4E07B094627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팀 참가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(iOS)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87D5651B-A153-4ABA-B33D-63C5E69E7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06" y="1331167"/>
            <a:ext cx="2371218" cy="512695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4195165-6A74-4AB7-813D-42420D5A75B5}"/>
              </a:ext>
            </a:extLst>
          </p:cNvPr>
          <p:cNvSpPr/>
          <p:nvPr/>
        </p:nvSpPr>
        <p:spPr>
          <a:xfrm>
            <a:off x="2534660" y="1604866"/>
            <a:ext cx="255193" cy="279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AAD7670-0A68-40E7-BE9E-280BA9887C22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16200000" flipH="1">
            <a:off x="2540879" y="2006162"/>
            <a:ext cx="866974" cy="62421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771C3997-5895-493B-9831-9BC3A6A67645}"/>
              </a:ext>
            </a:extLst>
          </p:cNvPr>
          <p:cNvCxnSpPr>
            <a:cxnSpLocks/>
            <a:stCxn id="9" idx="0"/>
            <a:endCxn id="30" idx="3"/>
          </p:cNvCxnSpPr>
          <p:nvPr/>
        </p:nvCxnSpPr>
        <p:spPr>
          <a:xfrm rot="5400000" flipH="1" flipV="1">
            <a:off x="6011285" y="5057665"/>
            <a:ext cx="933328" cy="76389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76D144-7337-45D1-9CD0-02E0DF419040}"/>
              </a:ext>
            </a:extLst>
          </p:cNvPr>
          <p:cNvSpPr txBox="1"/>
          <p:nvPr/>
        </p:nvSpPr>
        <p:spPr>
          <a:xfrm flipH="1">
            <a:off x="2100866" y="2751758"/>
            <a:ext cx="23712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팀 참가</a:t>
            </a:r>
            <a:r>
              <a:rPr lang="en-US" altLang="ko-KR" sz="1400" b="1"/>
              <a:t>(</a:t>
            </a:r>
            <a:r>
              <a:rPr lang="ko-KR" altLang="en-US" sz="1400" b="1"/>
              <a:t>가입</a:t>
            </a:r>
            <a:r>
              <a:rPr lang="en-US" altLang="ko-KR" sz="1400" b="1"/>
              <a:t>)</a:t>
            </a:r>
            <a:r>
              <a:rPr lang="ko-KR" altLang="en-US" sz="1400" b="1"/>
              <a:t>를 위해 이 부분을 누름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A296D1-1465-45D9-9F61-C1FDB654565A}"/>
              </a:ext>
            </a:extLst>
          </p:cNvPr>
          <p:cNvSpPr/>
          <p:nvPr/>
        </p:nvSpPr>
        <p:spPr>
          <a:xfrm>
            <a:off x="1804618" y="5956402"/>
            <a:ext cx="255193" cy="279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13711904-F2FC-4062-8AAC-3D7BC6012CDB}"/>
              </a:ext>
            </a:extLst>
          </p:cNvPr>
          <p:cNvCxnSpPr>
            <a:cxnSpLocks/>
            <a:stCxn id="18" idx="0"/>
            <a:endCxn id="22" idx="2"/>
          </p:cNvCxnSpPr>
          <p:nvPr/>
        </p:nvCxnSpPr>
        <p:spPr>
          <a:xfrm rot="5400000" flipH="1" flipV="1">
            <a:off x="2108993" y="4796172"/>
            <a:ext cx="983452" cy="133700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0B5A61-CE44-40EE-88A9-FB27E46D2C6D}"/>
              </a:ext>
            </a:extLst>
          </p:cNvPr>
          <p:cNvSpPr txBox="1"/>
          <p:nvPr/>
        </p:nvSpPr>
        <p:spPr>
          <a:xfrm flipH="1">
            <a:off x="1966449" y="4665173"/>
            <a:ext cx="260555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먼저 팀 화면인가를 확인한 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593361-5A2A-4B69-AC30-F2075B30C4D3}"/>
              </a:ext>
            </a:extLst>
          </p:cNvPr>
          <p:cNvSpPr txBox="1"/>
          <p:nvPr/>
        </p:nvSpPr>
        <p:spPr>
          <a:xfrm>
            <a:off x="1445848" y="5511573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3C93D-E72C-4300-AF3E-52CAF4A12696}"/>
              </a:ext>
            </a:extLst>
          </p:cNvPr>
          <p:cNvSpPr txBox="1"/>
          <p:nvPr/>
        </p:nvSpPr>
        <p:spPr>
          <a:xfrm>
            <a:off x="2157887" y="1137204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42DB79-04BE-4D5D-8D0F-732F530B363D}"/>
              </a:ext>
            </a:extLst>
          </p:cNvPr>
          <p:cNvSpPr txBox="1"/>
          <p:nvPr/>
        </p:nvSpPr>
        <p:spPr>
          <a:xfrm flipH="1">
            <a:off x="6859899" y="4819061"/>
            <a:ext cx="278508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‘</a:t>
            </a:r>
            <a:r>
              <a:rPr lang="ko-KR" altLang="en-US" sz="1400" b="1"/>
              <a:t>코드를 사용하여 팀 참가</a:t>
            </a:r>
            <a:r>
              <a:rPr lang="en-US" altLang="ko-KR" sz="1400" b="1"/>
              <a:t>’ </a:t>
            </a:r>
            <a:r>
              <a:rPr lang="ko-KR" altLang="en-US" sz="1400" b="1"/>
              <a:t>터치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EBC274-E079-4AE6-A972-337AEFD83922}"/>
              </a:ext>
            </a:extLst>
          </p:cNvPr>
          <p:cNvSpPr txBox="1"/>
          <p:nvPr/>
        </p:nvSpPr>
        <p:spPr>
          <a:xfrm>
            <a:off x="4910391" y="5468221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3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3592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F202AC0-1CE4-4BDB-BE61-3DC8ECA0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6" y="1331167"/>
            <a:ext cx="2371218" cy="512695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E04FF926-3A30-4D44-973B-97A70D7AC9BC}"/>
              </a:ext>
            </a:extLst>
          </p:cNvPr>
          <p:cNvSpPr/>
          <p:nvPr/>
        </p:nvSpPr>
        <p:spPr>
          <a:xfrm>
            <a:off x="1165924" y="2901820"/>
            <a:ext cx="1532582" cy="214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09F282-A01E-42BE-BF22-910E27C66ADB}"/>
              </a:ext>
            </a:extLst>
          </p:cNvPr>
          <p:cNvSpPr txBox="1"/>
          <p:nvPr/>
        </p:nvSpPr>
        <p:spPr>
          <a:xfrm flipH="1">
            <a:off x="2454757" y="3894646"/>
            <a:ext cx="23712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공지된</a:t>
            </a:r>
            <a:r>
              <a:rPr lang="en-US" altLang="ko-KR" sz="1400" b="1"/>
              <a:t> </a:t>
            </a:r>
            <a:r>
              <a:rPr lang="ko-KR" altLang="en-US" sz="1400" b="1"/>
              <a:t>팀코드를 입력한 후</a:t>
            </a:r>
            <a:endParaRPr lang="en-US" altLang="ko-KR" sz="1400" b="1"/>
          </a:p>
          <a:p>
            <a:r>
              <a:rPr lang="en-US" altLang="ko-KR" sz="1400" b="1"/>
              <a:t>‘</a:t>
            </a:r>
            <a:r>
              <a:rPr lang="ko-KR" altLang="en-US" sz="1400" b="1"/>
              <a:t>참가</a:t>
            </a:r>
            <a:r>
              <a:rPr lang="en-US" altLang="ko-KR" sz="1400" b="1"/>
              <a:t>’</a:t>
            </a:r>
            <a:r>
              <a:rPr lang="ko-KR" altLang="en-US" sz="1400" b="1"/>
              <a:t>버튼 클릭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11A3503-809E-4255-BCBA-293A299F1B82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3" name="Picture 2" descr="안산대학교 이미지 검색결과">
              <a:extLst>
                <a:ext uri="{FF2B5EF4-FFF2-40B4-BE49-F238E27FC236}">
                  <a16:creationId xmlns:a16="http://schemas.microsoft.com/office/drawing/2014/main" id="{C646EEAD-8506-4F47-9824-E3B79840C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8108EAB-F795-4FF4-A201-365C3007DCCD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팀 참가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(iOS)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7857154C-A8D2-4FBF-98FA-90633F87F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513" y="1331168"/>
            <a:ext cx="2371218" cy="5126958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F74BB54-9985-4590-9DA0-7C2A902A9659}"/>
              </a:ext>
            </a:extLst>
          </p:cNvPr>
          <p:cNvSpPr/>
          <p:nvPr/>
        </p:nvSpPr>
        <p:spPr>
          <a:xfrm>
            <a:off x="5339701" y="3546595"/>
            <a:ext cx="1688841" cy="755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B08F9B51-E505-43F2-BAB4-7A6A716AC9C4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2698506" y="3009122"/>
            <a:ext cx="941860" cy="88552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2BB7D5A9-B96D-4702-9F4B-3BFA8A6960D3}"/>
              </a:ext>
            </a:extLst>
          </p:cNvPr>
          <p:cNvCxnSpPr>
            <a:cxnSpLocks/>
            <a:stCxn id="16" idx="3"/>
            <a:endCxn id="24" idx="0"/>
          </p:cNvCxnSpPr>
          <p:nvPr/>
        </p:nvCxnSpPr>
        <p:spPr>
          <a:xfrm>
            <a:off x="7028542" y="3924142"/>
            <a:ext cx="994336" cy="97923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295919C-5405-4979-B438-E3E961F1308A}"/>
              </a:ext>
            </a:extLst>
          </p:cNvPr>
          <p:cNvSpPr txBox="1"/>
          <p:nvPr/>
        </p:nvSpPr>
        <p:spPr>
          <a:xfrm>
            <a:off x="1160559" y="2461765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239A7A-1755-4E51-BE5E-58F0AE9799F7}"/>
              </a:ext>
            </a:extLst>
          </p:cNvPr>
          <p:cNvSpPr txBox="1"/>
          <p:nvPr/>
        </p:nvSpPr>
        <p:spPr>
          <a:xfrm>
            <a:off x="5339701" y="3112048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FC3892C1-34DA-45A8-A9F9-B49041E8A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547" y="1331167"/>
            <a:ext cx="2371218" cy="5126958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716F746E-6AFB-4CCB-924E-34AA492DAD5F}"/>
              </a:ext>
            </a:extLst>
          </p:cNvPr>
          <p:cNvSpPr/>
          <p:nvPr/>
        </p:nvSpPr>
        <p:spPr>
          <a:xfrm>
            <a:off x="9195630" y="2859832"/>
            <a:ext cx="2371218" cy="513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221EB2-36C5-4FE4-B447-F4946A0D566E}"/>
              </a:ext>
            </a:extLst>
          </p:cNvPr>
          <p:cNvSpPr txBox="1"/>
          <p:nvPr/>
        </p:nvSpPr>
        <p:spPr>
          <a:xfrm flipH="1">
            <a:off x="8022878" y="1124088"/>
            <a:ext cx="1772817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새로운 팀이 목록에 추가됐다면 성공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F9208-6802-41B3-9C71-9206A5055DF0}"/>
              </a:ext>
            </a:extLst>
          </p:cNvPr>
          <p:cNvSpPr txBox="1"/>
          <p:nvPr/>
        </p:nvSpPr>
        <p:spPr>
          <a:xfrm flipH="1">
            <a:off x="6778274" y="4903375"/>
            <a:ext cx="2489208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팀의 구성원이 됐으면 팀의 이름과 함께 팀 참가 창이 뜨며 가입을 알림</a:t>
            </a:r>
          </a:p>
        </p:txBody>
      </p: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86798E5F-0012-4977-BFFA-FABD4C4A4163}"/>
              </a:ext>
            </a:extLst>
          </p:cNvPr>
          <p:cNvCxnSpPr>
            <a:cxnSpLocks/>
            <a:stCxn id="37" idx="0"/>
            <a:endCxn id="38" idx="1"/>
          </p:cNvCxnSpPr>
          <p:nvPr/>
        </p:nvCxnSpPr>
        <p:spPr>
          <a:xfrm rot="16200000" flipV="1">
            <a:off x="9351400" y="1829993"/>
            <a:ext cx="1474134" cy="58554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202D92E-7CA2-4EB0-A428-DE299C4D2288}"/>
              </a:ext>
            </a:extLst>
          </p:cNvPr>
          <p:cNvSpPr txBox="1"/>
          <p:nvPr/>
        </p:nvSpPr>
        <p:spPr>
          <a:xfrm>
            <a:off x="8018541" y="682869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3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882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3"/>
            <a:extLst>
              <a:ext uri="{FF2B5EF4-FFF2-40B4-BE49-F238E27FC236}">
                <a16:creationId xmlns:a16="http://schemas.microsoft.com/office/drawing/2014/main" id="{39CF2D32-DA8E-41D6-8CAA-88A22ED8F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2000250"/>
            <a:ext cx="2857500" cy="28575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E14BCE-75FF-4C96-BDCE-908671A37592}"/>
              </a:ext>
            </a:extLst>
          </p:cNvPr>
          <p:cNvSpPr/>
          <p:nvPr/>
        </p:nvSpPr>
        <p:spPr>
          <a:xfrm>
            <a:off x="2037126" y="5364805"/>
            <a:ext cx="811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>
                <a:hlinkClick r:id="rId3"/>
              </a:rPr>
              <a:t>https://play.google.com/store/apps/details?id=com.microsoft.teams&amp;hl=ko</a:t>
            </a:r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5F937CD-A377-4BA1-BAE4-44A224A34991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9293A12E-F4F7-4164-8647-DC94503D9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A326C8C-F0F5-468C-992A-31CDC93F8A87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(Android)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5" name="Picture 2" descr="google play store 이미지 검색결과">
            <a:extLst>
              <a:ext uri="{FF2B5EF4-FFF2-40B4-BE49-F238E27FC236}">
                <a16:creationId xmlns:a16="http://schemas.microsoft.com/office/drawing/2014/main" id="{F8A92412-4D13-4153-BC80-8561F276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5275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8D40E265-DC7C-45E1-94EF-5876E0C25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18" y="1322212"/>
            <a:ext cx="2429964" cy="5126958"/>
          </a:xfrm>
          <a:prstGeom prst="rect">
            <a:avLst/>
          </a:prstGeom>
        </p:spPr>
      </p:pic>
      <p:pic>
        <p:nvPicPr>
          <p:cNvPr id="8" name="그림 7" descr="스크린샷이(가) 표시된 사진&#10;&#10;자동 생성된 설명">
            <a:extLst>
              <a:ext uri="{FF2B5EF4-FFF2-40B4-BE49-F238E27FC236}">
                <a16:creationId xmlns:a16="http://schemas.microsoft.com/office/drawing/2014/main" id="{819D2EB1-E8D1-4FCD-B59F-27D301C3A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2" y="1322212"/>
            <a:ext cx="2429965" cy="51269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9FD9E88-D860-469A-A584-64F6ECED1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734" y="1322211"/>
            <a:ext cx="2429964" cy="512695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BCFE264-C3EF-4995-9B7C-AD5B5026063D}"/>
              </a:ext>
            </a:extLst>
          </p:cNvPr>
          <p:cNvSpPr/>
          <p:nvPr/>
        </p:nvSpPr>
        <p:spPr>
          <a:xfrm>
            <a:off x="9466650" y="3108332"/>
            <a:ext cx="1728132" cy="320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D1CA0E5-67A6-4A4A-8EDF-3B3BF1E79D5D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5" name="Picture 2" descr="안산대학교 이미지 검색결과">
              <a:extLst>
                <a:ext uri="{FF2B5EF4-FFF2-40B4-BE49-F238E27FC236}">
                  <a16:creationId xmlns:a16="http://schemas.microsoft.com/office/drawing/2014/main" id="{D01A9A0B-B266-4AD0-8BFE-A4BCCAEA4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26452A0-9BF4-408B-B5BE-DEA6B3C06E03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(Android)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D5E772B-8917-405C-A67B-C781527E9B88}"/>
              </a:ext>
            </a:extLst>
          </p:cNvPr>
          <p:cNvSpPr/>
          <p:nvPr/>
        </p:nvSpPr>
        <p:spPr>
          <a:xfrm>
            <a:off x="646301" y="1859703"/>
            <a:ext cx="2429965" cy="2116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E5E1F49-E2A7-4DD0-83D5-49185804FB1F}"/>
              </a:ext>
            </a:extLst>
          </p:cNvPr>
          <p:cNvSpPr/>
          <p:nvPr/>
        </p:nvSpPr>
        <p:spPr>
          <a:xfrm>
            <a:off x="5226341" y="5150840"/>
            <a:ext cx="1728132" cy="320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13C6E9-7830-4FDC-9D46-AD8C45D1C06C}"/>
              </a:ext>
            </a:extLst>
          </p:cNvPr>
          <p:cNvSpPr txBox="1"/>
          <p:nvPr/>
        </p:nvSpPr>
        <p:spPr>
          <a:xfrm flipH="1">
            <a:off x="8735439" y="5235953"/>
            <a:ext cx="245934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>
                <a:hlinkClick r:id="rId7"/>
              </a:rPr>
              <a:t>ansan@ansan.ac.kr</a:t>
            </a:r>
            <a:r>
              <a:rPr lang="ko-KR" altLang="en-US" sz="1400" b="1"/>
              <a:t>과 같은</a:t>
            </a:r>
            <a:endParaRPr lang="en-US" altLang="ko-KR" sz="1400" b="1"/>
          </a:p>
          <a:p>
            <a:r>
              <a:rPr lang="ko-KR" altLang="en-US" sz="1400" b="1"/>
              <a:t>학교 인트라넷 계정을 입력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0D40F2-87E2-42E8-9521-44D218EB58EB}"/>
              </a:ext>
            </a:extLst>
          </p:cNvPr>
          <p:cNvSpPr txBox="1"/>
          <p:nvPr/>
        </p:nvSpPr>
        <p:spPr>
          <a:xfrm flipH="1">
            <a:off x="2090994" y="4792603"/>
            <a:ext cx="2586431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앱스토어에서 마이크로소프트 </a:t>
            </a:r>
            <a:r>
              <a:rPr lang="ko-KR" altLang="en-US" sz="1400" b="1" err="1"/>
              <a:t>팀스를</a:t>
            </a:r>
            <a:r>
              <a:rPr lang="ko-KR" altLang="en-US" sz="1400" b="1"/>
              <a:t> 찾아 설치</a:t>
            </a:r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092663EA-A7EF-4413-BEE9-CD1EFBC7ACF1}"/>
              </a:ext>
            </a:extLst>
          </p:cNvPr>
          <p:cNvCxnSpPr>
            <a:cxnSpLocks/>
            <a:stCxn id="11" idx="3"/>
            <a:endCxn id="21" idx="0"/>
          </p:cNvCxnSpPr>
          <p:nvPr/>
        </p:nvCxnSpPr>
        <p:spPr>
          <a:xfrm>
            <a:off x="3076266" y="2918043"/>
            <a:ext cx="307943" cy="187456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96991E-D015-4879-BA61-CD49C439C019}"/>
              </a:ext>
            </a:extLst>
          </p:cNvPr>
          <p:cNvSpPr txBox="1"/>
          <p:nvPr/>
        </p:nvSpPr>
        <p:spPr>
          <a:xfrm>
            <a:off x="646301" y="1406292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D19942-F1F0-4E38-8072-6B09D06DF16D}"/>
              </a:ext>
            </a:extLst>
          </p:cNvPr>
          <p:cNvSpPr txBox="1"/>
          <p:nvPr/>
        </p:nvSpPr>
        <p:spPr>
          <a:xfrm>
            <a:off x="9464738" y="2670385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3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0BFE1D-B8FD-4C61-A891-86B9F857AC1D}"/>
              </a:ext>
            </a:extLst>
          </p:cNvPr>
          <p:cNvSpPr txBox="1"/>
          <p:nvPr/>
        </p:nvSpPr>
        <p:spPr>
          <a:xfrm>
            <a:off x="5218406" y="4714377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FB34AE15-1989-4897-ACC1-D3DAEBEC404B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5400000">
            <a:off x="9244437" y="4149673"/>
            <a:ext cx="1806953" cy="36560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1443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0F5EE2-61E8-4E6F-9BDD-09DA400B1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7" y="1315974"/>
            <a:ext cx="2429964" cy="512695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3F6A69C-BB86-4E1A-AA18-17B72F670997}"/>
              </a:ext>
            </a:extLst>
          </p:cNvPr>
          <p:cNvSpPr/>
          <p:nvPr/>
        </p:nvSpPr>
        <p:spPr>
          <a:xfrm>
            <a:off x="702200" y="2572681"/>
            <a:ext cx="2387701" cy="469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DC76F87-4F1E-4DBB-A97F-713B09AB63AC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2" name="Picture 2" descr="안산대학교 이미지 검색결과">
              <a:extLst>
                <a:ext uri="{FF2B5EF4-FFF2-40B4-BE49-F238E27FC236}">
                  <a16:creationId xmlns:a16="http://schemas.microsoft.com/office/drawing/2014/main" id="{5BDD65C4-56D6-4ABB-BA20-BE022EC2D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0F560A5-9D8D-42EA-819D-BE508BE3BE50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(Android)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ADFECEBE-6718-452F-97E1-CA37E051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017" y="1315974"/>
            <a:ext cx="2429965" cy="512696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20DE3B8-D897-47A4-9473-75854EB0ED75}"/>
              </a:ext>
            </a:extLst>
          </p:cNvPr>
          <p:cNvSpPr/>
          <p:nvPr/>
        </p:nvSpPr>
        <p:spPr>
          <a:xfrm>
            <a:off x="5055635" y="2834291"/>
            <a:ext cx="2080727" cy="469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ED8B42-F691-42EB-99CD-DE014C491F81}"/>
              </a:ext>
            </a:extLst>
          </p:cNvPr>
          <p:cNvSpPr txBox="1"/>
          <p:nvPr/>
        </p:nvSpPr>
        <p:spPr>
          <a:xfrm>
            <a:off x="702200" y="2136382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360F9-B88B-4A29-A322-E0294685295D}"/>
              </a:ext>
            </a:extLst>
          </p:cNvPr>
          <p:cNvSpPr txBox="1"/>
          <p:nvPr/>
        </p:nvSpPr>
        <p:spPr>
          <a:xfrm flipH="1">
            <a:off x="8427467" y="2628781"/>
            <a:ext cx="2571606" cy="16004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학교 인트라넷 계정</a:t>
            </a:r>
            <a:r>
              <a:rPr lang="en-US" altLang="ko-KR" sz="1400" b="1"/>
              <a:t>(</a:t>
            </a:r>
            <a:r>
              <a:rPr lang="ko-KR" altLang="en-US" sz="1400" b="1"/>
              <a:t>학교 이메일 계정에서 </a:t>
            </a:r>
            <a:r>
              <a:rPr lang="en-US" altLang="ko-KR" sz="1400" b="1"/>
              <a:t>@ansan.ac.kr</a:t>
            </a:r>
            <a:r>
              <a:rPr lang="ko-KR" altLang="en-US" sz="1400" b="1"/>
              <a:t>을 제외한 아이디 부분</a:t>
            </a:r>
            <a:r>
              <a:rPr lang="en-US" altLang="ko-KR" sz="1400" b="1"/>
              <a:t>)</a:t>
            </a:r>
            <a:r>
              <a:rPr lang="ko-KR" altLang="en-US" sz="1400" b="1"/>
              <a:t>으로 로그인</a:t>
            </a:r>
            <a:endParaRPr lang="en-US" altLang="ko-KR" sz="1400" b="1"/>
          </a:p>
          <a:p>
            <a:endParaRPr lang="en-US" altLang="ko-KR" sz="1400" b="1"/>
          </a:p>
          <a:p>
            <a:r>
              <a:rPr lang="ko-KR" altLang="en-US" sz="1400" b="1"/>
              <a:t>만약 로그인이 안될 때는 이메일 계정의 비밀번호를 입력</a:t>
            </a: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1F9466A1-9CBE-449C-8124-B81D13846848}"/>
              </a:ext>
            </a:extLst>
          </p:cNvPr>
          <p:cNvCxnSpPr>
            <a:cxnSpLocks/>
            <a:stCxn id="15" idx="3"/>
            <a:endCxn id="22" idx="3"/>
          </p:cNvCxnSpPr>
          <p:nvPr/>
        </p:nvCxnSpPr>
        <p:spPr>
          <a:xfrm>
            <a:off x="7136362" y="3069183"/>
            <a:ext cx="1291105" cy="3598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E05DBC5-A023-41AC-8053-739C777CF492}"/>
              </a:ext>
            </a:extLst>
          </p:cNvPr>
          <p:cNvSpPr txBox="1"/>
          <p:nvPr/>
        </p:nvSpPr>
        <p:spPr>
          <a:xfrm>
            <a:off x="5055635" y="2388015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3177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E5E3D37-E1D6-406E-A71D-E72BFC3E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7" y="1315972"/>
            <a:ext cx="2429965" cy="5126958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6B62EBB-CFA9-425F-BEB3-68A746276FDF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87609E12-C81C-439D-B25F-AE443CEE8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F6F1D61-F1BA-4E61-B3FB-1FD9533DCC16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(Android)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28B33448-C0E5-40A0-8E6A-2E8785FCF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05" y="1315971"/>
            <a:ext cx="2429965" cy="512695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9DD00C2-3C24-4D18-B225-64D6C1649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363" y="1315972"/>
            <a:ext cx="2429965" cy="51269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B00451E-A509-4D4E-9E01-05618BB0F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21" y="1315971"/>
            <a:ext cx="2429965" cy="5126958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F0FBF2-1EB8-4B3C-AE65-7CB5336F40C1}"/>
              </a:ext>
            </a:extLst>
          </p:cNvPr>
          <p:cNvSpPr/>
          <p:nvPr/>
        </p:nvSpPr>
        <p:spPr>
          <a:xfrm>
            <a:off x="9874396" y="5686291"/>
            <a:ext cx="1057013" cy="352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8F04D6-BE1B-402C-A8BD-B5F23A65C8D3}"/>
              </a:ext>
            </a:extLst>
          </p:cNvPr>
          <p:cNvSpPr txBox="1"/>
          <p:nvPr/>
        </p:nvSpPr>
        <p:spPr>
          <a:xfrm flipH="1">
            <a:off x="569577" y="819420"/>
            <a:ext cx="250563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로그인 후 초기 </a:t>
            </a:r>
            <a:r>
              <a:rPr lang="ko-KR" altLang="en-US" sz="1400" b="1" err="1"/>
              <a:t>인트로</a:t>
            </a:r>
            <a:r>
              <a:rPr lang="ko-KR" altLang="en-US" sz="1400" b="1"/>
              <a:t> 화면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3230B51D-9AE0-43F7-97D2-3D15F1F3182A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rot="16200000" flipV="1">
            <a:off x="9384346" y="4667733"/>
            <a:ext cx="601002" cy="143611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67D3A9-FE9A-4D16-8094-CAA239907949}"/>
              </a:ext>
            </a:extLst>
          </p:cNvPr>
          <p:cNvSpPr txBox="1"/>
          <p:nvPr/>
        </p:nvSpPr>
        <p:spPr>
          <a:xfrm flipH="1">
            <a:off x="7914509" y="4562069"/>
            <a:ext cx="210456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마지막 </a:t>
            </a:r>
            <a:r>
              <a:rPr lang="ko-KR" altLang="en-US" sz="1400" b="1" err="1"/>
              <a:t>인트로</a:t>
            </a:r>
            <a:r>
              <a:rPr lang="ko-KR" altLang="en-US" sz="1400" b="1"/>
              <a:t> 화면에서 </a:t>
            </a:r>
            <a:r>
              <a:rPr lang="en-US" altLang="ko-KR" sz="1400" b="1"/>
              <a:t>‘</a:t>
            </a:r>
            <a:r>
              <a:rPr lang="ko-KR" altLang="en-US" sz="1400" b="1"/>
              <a:t>확인</a:t>
            </a:r>
            <a:r>
              <a:rPr lang="en-US" altLang="ko-KR" sz="1400" b="1"/>
              <a:t>’ </a:t>
            </a:r>
            <a:r>
              <a:rPr lang="ko-KR" altLang="en-US" sz="1400" b="1"/>
              <a:t>터치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564379-F9D4-4E12-91F2-3AAA65552B28}"/>
              </a:ext>
            </a:extLst>
          </p:cNvPr>
          <p:cNvSpPr txBox="1"/>
          <p:nvPr/>
        </p:nvSpPr>
        <p:spPr>
          <a:xfrm>
            <a:off x="9458449" y="5677794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53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1EE3FB-F94D-4E51-AEA9-4225C007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24" y="1544029"/>
            <a:ext cx="8151127" cy="468332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6E03223-0715-4538-8C25-C78076632E57}"/>
              </a:ext>
            </a:extLst>
          </p:cNvPr>
          <p:cNvSpPr/>
          <p:nvPr/>
        </p:nvSpPr>
        <p:spPr>
          <a:xfrm>
            <a:off x="8309283" y="4756475"/>
            <a:ext cx="775994" cy="343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130D7-67DF-4C71-9B9A-F99FE68A99CB}"/>
              </a:ext>
            </a:extLst>
          </p:cNvPr>
          <p:cNvSpPr txBox="1"/>
          <p:nvPr/>
        </p:nvSpPr>
        <p:spPr>
          <a:xfrm flipH="1">
            <a:off x="1953323" y="933449"/>
            <a:ext cx="3081132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https://o365.ansan.ac.kr/ </a:t>
            </a:r>
            <a:r>
              <a:rPr lang="ko-KR" altLang="en-US" sz="1400" b="1"/>
              <a:t>에 접속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BD757DC-F052-4346-A548-9E0D6AD2DA60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026" name="Picture 2" descr="안산대학교 이미지 검색결과">
              <a:extLst>
                <a:ext uri="{FF2B5EF4-FFF2-40B4-BE49-F238E27FC236}">
                  <a16:creationId xmlns:a16="http://schemas.microsoft.com/office/drawing/2014/main" id="{88A3AE99-6965-451C-80A0-6BCCAC772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2E46F9-5032-4ED1-A737-15644F64B52F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DEF005-B01B-4787-9868-C5E742AF403B}"/>
              </a:ext>
            </a:extLst>
          </p:cNvPr>
          <p:cNvSpPr txBox="1"/>
          <p:nvPr/>
        </p:nvSpPr>
        <p:spPr>
          <a:xfrm flipH="1">
            <a:off x="8309283" y="3854889"/>
            <a:ext cx="192939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‘</a:t>
            </a:r>
            <a:r>
              <a:rPr lang="ko-KR" altLang="en-US" sz="1400" b="1"/>
              <a:t>계정신청하기</a:t>
            </a:r>
            <a:r>
              <a:rPr lang="en-US" altLang="ko-KR" sz="1400" b="1"/>
              <a:t>’</a:t>
            </a:r>
            <a:r>
              <a:rPr lang="ko-KR" altLang="en-US" sz="1400" b="1"/>
              <a:t> 클릭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AF6EEFD-7D49-4F92-82EC-027637DAE537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 flipV="1">
            <a:off x="8697280" y="4162666"/>
            <a:ext cx="576699" cy="5938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C1A8B4-80EC-4882-B099-C0D0A7CAEE55}"/>
              </a:ext>
            </a:extLst>
          </p:cNvPr>
          <p:cNvSpPr txBox="1"/>
          <p:nvPr/>
        </p:nvSpPr>
        <p:spPr>
          <a:xfrm>
            <a:off x="8309283" y="4324064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899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327F7FD8-8F27-4CED-B4BE-B4E96F28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01" y="1315972"/>
            <a:ext cx="2429965" cy="5126959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D384F4E-E346-4C74-8FFD-62FD0CBACB12}"/>
              </a:ext>
            </a:extLst>
          </p:cNvPr>
          <p:cNvSpPr/>
          <p:nvPr/>
        </p:nvSpPr>
        <p:spPr>
          <a:xfrm>
            <a:off x="2503369" y="1518407"/>
            <a:ext cx="260058" cy="320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77F8B2B-1BB0-4C48-8974-4F97A35B5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17" y="1315971"/>
            <a:ext cx="2429965" cy="512696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DED4A8-51FF-48FE-8C63-E68DFBFA5550}"/>
              </a:ext>
            </a:extLst>
          </p:cNvPr>
          <p:cNvSpPr/>
          <p:nvPr/>
        </p:nvSpPr>
        <p:spPr>
          <a:xfrm>
            <a:off x="4881017" y="5763235"/>
            <a:ext cx="2429964" cy="320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7611529-8F15-4BBD-9EC0-EFE1BEC5AD2F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4" name="Picture 2" descr="안산대학교 이미지 검색결과">
              <a:extLst>
                <a:ext uri="{FF2B5EF4-FFF2-40B4-BE49-F238E27FC236}">
                  <a16:creationId xmlns:a16="http://schemas.microsoft.com/office/drawing/2014/main" id="{EF90D1EE-CEF5-4F7E-85D6-ACC8BD490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8622723-F5CB-4CB5-A9AC-08C967B8E61E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팀 참가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(Android)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86FD72AE-A78A-40DA-AA1E-B82816E8E829}"/>
              </a:ext>
            </a:extLst>
          </p:cNvPr>
          <p:cNvCxnSpPr>
            <a:cxnSpLocks/>
            <a:stCxn id="18" idx="2"/>
            <a:endCxn id="12" idx="0"/>
          </p:cNvCxnSpPr>
          <p:nvPr/>
        </p:nvCxnSpPr>
        <p:spPr>
          <a:xfrm rot="16200000" flipH="1">
            <a:off x="2503595" y="1968877"/>
            <a:ext cx="912683" cy="65307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E18330-7102-4D06-8467-B0958B1EF96F}"/>
              </a:ext>
            </a:extLst>
          </p:cNvPr>
          <p:cNvSpPr txBox="1"/>
          <p:nvPr/>
        </p:nvSpPr>
        <p:spPr>
          <a:xfrm flipH="1">
            <a:off x="2100866" y="2751758"/>
            <a:ext cx="23712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팀 참가</a:t>
            </a:r>
            <a:r>
              <a:rPr lang="en-US" altLang="ko-KR" sz="1400" b="1"/>
              <a:t>(</a:t>
            </a:r>
            <a:r>
              <a:rPr lang="ko-KR" altLang="en-US" sz="1400" b="1"/>
              <a:t>가입</a:t>
            </a:r>
            <a:r>
              <a:rPr lang="en-US" altLang="ko-KR" sz="1400" b="1"/>
              <a:t>)</a:t>
            </a:r>
            <a:r>
              <a:rPr lang="ko-KR" altLang="en-US" sz="1400" b="1"/>
              <a:t>를 위해 이 부분을 누름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37696C0-A4EE-4DC4-AD61-886F6F64AF7C}"/>
              </a:ext>
            </a:extLst>
          </p:cNvPr>
          <p:cNvSpPr/>
          <p:nvPr/>
        </p:nvSpPr>
        <p:spPr>
          <a:xfrm>
            <a:off x="1735791" y="5832105"/>
            <a:ext cx="255193" cy="279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F1313711-1247-44AD-9631-9595F973802A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rot="5400000" flipH="1" flipV="1">
            <a:off x="1995295" y="4568010"/>
            <a:ext cx="1132189" cy="139600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08711E-0FD8-4424-835C-83FA22B25CC8}"/>
              </a:ext>
            </a:extLst>
          </p:cNvPr>
          <p:cNvSpPr txBox="1"/>
          <p:nvPr/>
        </p:nvSpPr>
        <p:spPr>
          <a:xfrm flipH="1">
            <a:off x="1966449" y="4392139"/>
            <a:ext cx="258588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먼저 팀 화면인가를 확인한 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F3BAA-59AB-4DD5-8A63-718D72B8D316}"/>
              </a:ext>
            </a:extLst>
          </p:cNvPr>
          <p:cNvSpPr txBox="1"/>
          <p:nvPr/>
        </p:nvSpPr>
        <p:spPr>
          <a:xfrm>
            <a:off x="1429489" y="5383221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36D2C5-574B-4FE7-931D-6BC0DB041E4A}"/>
              </a:ext>
            </a:extLst>
          </p:cNvPr>
          <p:cNvSpPr txBox="1"/>
          <p:nvPr/>
        </p:nvSpPr>
        <p:spPr>
          <a:xfrm>
            <a:off x="2185653" y="1061885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FDB6CE-4E9F-4A68-BFE1-0B220AF08E3F}"/>
              </a:ext>
            </a:extLst>
          </p:cNvPr>
          <p:cNvSpPr txBox="1"/>
          <p:nvPr/>
        </p:nvSpPr>
        <p:spPr>
          <a:xfrm>
            <a:off x="4881017" y="5315171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3</a:t>
            </a:r>
            <a:endParaRPr lang="ko-KR" altLang="en-US" b="1">
              <a:solidFill>
                <a:srgbClr val="FF0000"/>
              </a:solidFill>
            </a:endParaRPr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4E75A179-C67E-44F1-AE7F-6DA851017985}"/>
              </a:ext>
            </a:extLst>
          </p:cNvPr>
          <p:cNvCxnSpPr>
            <a:cxnSpLocks/>
            <a:stCxn id="16" idx="0"/>
            <a:endCxn id="26" idx="3"/>
          </p:cNvCxnSpPr>
          <p:nvPr/>
        </p:nvCxnSpPr>
        <p:spPr>
          <a:xfrm rot="5400000" flipH="1" flipV="1">
            <a:off x="6082807" y="4986143"/>
            <a:ext cx="790285" cy="76390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7D97F53-870B-4502-A728-DA8077C135CF}"/>
              </a:ext>
            </a:extLst>
          </p:cNvPr>
          <p:cNvSpPr txBox="1"/>
          <p:nvPr/>
        </p:nvSpPr>
        <p:spPr>
          <a:xfrm flipH="1">
            <a:off x="6859899" y="4819061"/>
            <a:ext cx="278508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‘</a:t>
            </a:r>
            <a:r>
              <a:rPr lang="ko-KR" altLang="en-US" sz="1400" b="1"/>
              <a:t>코드를 사용하여 팀 참가</a:t>
            </a:r>
            <a:r>
              <a:rPr lang="en-US" altLang="ko-KR" sz="1400" b="1"/>
              <a:t>’ </a:t>
            </a:r>
            <a:r>
              <a:rPr lang="ko-KR" altLang="en-US" sz="1400" b="1"/>
              <a:t>터치</a:t>
            </a:r>
          </a:p>
        </p:txBody>
      </p:sp>
    </p:spTree>
    <p:extLst>
      <p:ext uri="{BB962C8B-B14F-4D97-AF65-F5344CB8AC3E}">
        <p14:creationId xmlns:p14="http://schemas.microsoft.com/office/powerpoint/2010/main" val="396609119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7F3356F1-FD39-45D5-A6A7-BCB83E69FD8C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558AB1D5-558E-4401-AF7B-F015821D4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DB1BDD0-F143-4083-B4BB-DDB734B9EC60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팀 참가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(Android)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FBB2450C-8D4A-4CB7-AEA5-817CBC0A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00" y="1315972"/>
            <a:ext cx="2429965" cy="51269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C325B23-7ED0-4386-AB92-7C589747F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517" y="1315971"/>
            <a:ext cx="2429966" cy="512696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45BC8D-2113-4B45-942B-3171BDB9E6BF}"/>
              </a:ext>
            </a:extLst>
          </p:cNvPr>
          <p:cNvSpPr/>
          <p:nvPr/>
        </p:nvSpPr>
        <p:spPr>
          <a:xfrm>
            <a:off x="4907516" y="2428875"/>
            <a:ext cx="2429965" cy="557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9747F-9468-4CE3-8399-EEEE70F6E963}"/>
              </a:ext>
            </a:extLst>
          </p:cNvPr>
          <p:cNvSpPr txBox="1"/>
          <p:nvPr/>
        </p:nvSpPr>
        <p:spPr>
          <a:xfrm flipH="1">
            <a:off x="2236390" y="4950616"/>
            <a:ext cx="23712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공지된</a:t>
            </a:r>
            <a:r>
              <a:rPr lang="en-US" altLang="ko-KR" sz="1400" b="1"/>
              <a:t> </a:t>
            </a:r>
            <a:r>
              <a:rPr lang="ko-KR" altLang="en-US" sz="1400" b="1"/>
              <a:t>팀코드를 입력한 후</a:t>
            </a:r>
            <a:endParaRPr lang="en-US" altLang="ko-KR" sz="1400" b="1"/>
          </a:p>
          <a:p>
            <a:r>
              <a:rPr lang="en-US" altLang="ko-KR" sz="1400" b="1"/>
              <a:t>‘</a:t>
            </a:r>
            <a:r>
              <a:rPr lang="ko-KR" altLang="en-US" sz="1400" b="1"/>
              <a:t>참가</a:t>
            </a:r>
            <a:r>
              <a:rPr lang="en-US" altLang="ko-KR" sz="1400" b="1"/>
              <a:t>’</a:t>
            </a:r>
            <a:r>
              <a:rPr lang="ko-KR" altLang="en-US" sz="1400" b="1"/>
              <a:t>버튼 클릭</a:t>
            </a:r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68ABF7EE-7197-443F-80B3-50DF0BAE7C95}"/>
              </a:ext>
            </a:extLst>
          </p:cNvPr>
          <p:cNvCxnSpPr>
            <a:cxnSpLocks/>
            <a:stCxn id="18" idx="3"/>
            <a:endCxn id="10" idx="0"/>
          </p:cNvCxnSpPr>
          <p:nvPr/>
        </p:nvCxnSpPr>
        <p:spPr>
          <a:xfrm>
            <a:off x="2871018" y="3894547"/>
            <a:ext cx="550981" cy="105606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5E7352-7A36-4A56-B174-BE5907AE2525}"/>
              </a:ext>
            </a:extLst>
          </p:cNvPr>
          <p:cNvSpPr txBox="1"/>
          <p:nvPr/>
        </p:nvSpPr>
        <p:spPr>
          <a:xfrm>
            <a:off x="897971" y="3313643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F75E746-384F-4A76-BB20-71E72669994D}"/>
              </a:ext>
            </a:extLst>
          </p:cNvPr>
          <p:cNvSpPr/>
          <p:nvPr/>
        </p:nvSpPr>
        <p:spPr>
          <a:xfrm>
            <a:off x="897971" y="3772148"/>
            <a:ext cx="1973047" cy="244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156A4-DF69-4DD7-8A53-BA3F146EB735}"/>
              </a:ext>
            </a:extLst>
          </p:cNvPr>
          <p:cNvSpPr txBox="1"/>
          <p:nvPr/>
        </p:nvSpPr>
        <p:spPr>
          <a:xfrm flipH="1">
            <a:off x="8150697" y="3632937"/>
            <a:ext cx="1772817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새로운 팀이 목록에 추가됐다면 성공</a:t>
            </a:r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F2062CD6-95F0-4A2D-BFBA-DED406D54988}"/>
              </a:ext>
            </a:extLst>
          </p:cNvPr>
          <p:cNvCxnSpPr>
            <a:cxnSpLocks/>
            <a:stCxn id="14" idx="3"/>
            <a:endCxn id="19" idx="3"/>
          </p:cNvCxnSpPr>
          <p:nvPr/>
        </p:nvCxnSpPr>
        <p:spPr>
          <a:xfrm>
            <a:off x="7337481" y="2707678"/>
            <a:ext cx="813216" cy="118686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88366C-4F76-4D44-BCB0-BBE06D1E0BB0}"/>
              </a:ext>
            </a:extLst>
          </p:cNvPr>
          <p:cNvSpPr txBox="1"/>
          <p:nvPr/>
        </p:nvSpPr>
        <p:spPr>
          <a:xfrm>
            <a:off x="4907516" y="1979708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6410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FB546229-064E-4084-98B1-074D7ED9473C}"/>
              </a:ext>
            </a:extLst>
          </p:cNvPr>
          <p:cNvGrpSpPr/>
          <p:nvPr/>
        </p:nvGrpSpPr>
        <p:grpSpPr>
          <a:xfrm>
            <a:off x="1850213" y="2000250"/>
            <a:ext cx="2776575" cy="2857500"/>
            <a:chOff x="4818399" y="1420105"/>
            <a:chExt cx="2780724" cy="2780724"/>
          </a:xfrm>
        </p:grpSpPr>
        <p:pic>
          <p:nvPicPr>
            <p:cNvPr id="13" name="Picture 4" descr="firefox 이미지 검색결과">
              <a:extLst>
                <a:ext uri="{FF2B5EF4-FFF2-40B4-BE49-F238E27FC236}">
                  <a16:creationId xmlns:a16="http://schemas.microsoft.com/office/drawing/2014/main" id="{E541BB1C-2C0A-4C76-ADF1-02A0688FE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99" y="2810467"/>
              <a:ext cx="1390362" cy="139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nterner explorer 이미지 검색결과">
              <a:extLst>
                <a:ext uri="{FF2B5EF4-FFF2-40B4-BE49-F238E27FC236}">
                  <a16:creationId xmlns:a16="http://schemas.microsoft.com/office/drawing/2014/main" id="{6204100C-B0C2-4E89-8A20-F835E1C0D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761" y="1420105"/>
              <a:ext cx="1390362" cy="139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053544A3-3E98-4891-B783-0C26BC847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99" y="1420105"/>
              <a:ext cx="1390362" cy="139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apple safari 이미지 검색결과">
              <a:extLst>
                <a:ext uri="{FF2B5EF4-FFF2-40B4-BE49-F238E27FC236}">
                  <a16:creationId xmlns:a16="http://schemas.microsoft.com/office/drawing/2014/main" id="{F2D1DA6A-7B08-4D14-BF3B-54F067708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761" y="2810467"/>
              <a:ext cx="1390362" cy="139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구글 크롬 이미지 검색결과">
              <a:extLst>
                <a:ext uri="{FF2B5EF4-FFF2-40B4-BE49-F238E27FC236}">
                  <a16:creationId xmlns:a16="http://schemas.microsoft.com/office/drawing/2014/main" id="{4ED5C26E-4F6A-407D-9D7A-FACD0DFFC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580" y="2038638"/>
              <a:ext cx="1390362" cy="139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그림 2" descr="그리기이(가) 표시된 사진&#10;&#10;자동 생성된 설명">
            <a:hlinkClick r:id="rId8"/>
            <a:extLst>
              <a:ext uri="{FF2B5EF4-FFF2-40B4-BE49-F238E27FC236}">
                <a16:creationId xmlns:a16="http://schemas.microsoft.com/office/drawing/2014/main" id="{0639422A-F980-40CD-8160-107FFC8FA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2000250"/>
            <a:ext cx="2857500" cy="28575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E14BCE-75FF-4C96-BDCE-908671A37592}"/>
              </a:ext>
            </a:extLst>
          </p:cNvPr>
          <p:cNvSpPr/>
          <p:nvPr/>
        </p:nvSpPr>
        <p:spPr>
          <a:xfrm>
            <a:off x="2037126" y="5364805"/>
            <a:ext cx="811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hlinkClick r:id="rId8"/>
              </a:rPr>
              <a:t>https://o365.ansan.ac.kr/</a:t>
            </a:r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5F937CD-A377-4BA1-BAE4-44A224A34991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9293A12E-F4F7-4164-8647-DC94503D9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A326C8C-F0F5-468C-992A-31CDC93F8A87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(Web Version)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43158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4346AB-E197-4AE7-B4D0-1A96ED257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76" y="1531270"/>
            <a:ext cx="7447248" cy="5028358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D75FDF04-49F5-4B34-97EA-FDC4AAE55715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8" name="Picture 2" descr="안산대학교 이미지 검색결과">
              <a:extLst>
                <a:ext uri="{FF2B5EF4-FFF2-40B4-BE49-F238E27FC236}">
                  <a16:creationId xmlns:a16="http://schemas.microsoft.com/office/drawing/2014/main" id="{C8A175F2-E931-4455-BFBB-33CB35F8B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AC0CFC4-2607-46CE-B78B-BF7343DB877D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(Web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Version)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4B21569-7568-4009-81B8-E583E7EBE53A}"/>
              </a:ext>
            </a:extLst>
          </p:cNvPr>
          <p:cNvSpPr/>
          <p:nvPr/>
        </p:nvSpPr>
        <p:spPr>
          <a:xfrm>
            <a:off x="7977355" y="3142592"/>
            <a:ext cx="809294" cy="809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88E9C-9301-4BEE-ABFC-73C2FBD90CF8}"/>
              </a:ext>
            </a:extLst>
          </p:cNvPr>
          <p:cNvSpPr txBox="1"/>
          <p:nvPr/>
        </p:nvSpPr>
        <p:spPr>
          <a:xfrm flipH="1">
            <a:off x="2372376" y="1034731"/>
            <a:ext cx="2454835" cy="3101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https://o365.ansan.ac.kr/</a:t>
            </a:r>
            <a:endParaRPr lang="ko-KR" altLang="en-US" sz="14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6E847-9541-4145-A57C-D1D9D9A7E230}"/>
              </a:ext>
            </a:extLst>
          </p:cNvPr>
          <p:cNvSpPr txBox="1"/>
          <p:nvPr/>
        </p:nvSpPr>
        <p:spPr>
          <a:xfrm flipH="1">
            <a:off x="7154583" y="731051"/>
            <a:ext cx="2454835" cy="16004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o-KR" altLang="en-US" sz="1400" b="1" err="1"/>
              <a:t>웹브라우저에서</a:t>
            </a:r>
            <a:r>
              <a:rPr lang="ko-KR" altLang="en-US" sz="1400" b="1"/>
              <a:t> 학교 </a:t>
            </a:r>
            <a:r>
              <a:rPr lang="en-US" altLang="ko-KR" sz="1400" b="1"/>
              <a:t>o365 </a:t>
            </a:r>
            <a:r>
              <a:rPr lang="ko-KR" altLang="en-US" sz="1400" b="1"/>
              <a:t>사이트 접속 후 </a:t>
            </a:r>
            <a:r>
              <a:rPr lang="en-US" altLang="ko-KR" sz="1400" b="1"/>
              <a:t>Teams </a:t>
            </a:r>
            <a:r>
              <a:rPr lang="ko-KR" altLang="en-US" sz="1400" b="1"/>
              <a:t>항목을 클릭하면 설치 없이 바로 사용 가능</a:t>
            </a:r>
            <a:endParaRPr lang="en-US" altLang="ko-KR" sz="1400" b="1"/>
          </a:p>
          <a:p>
            <a:pPr algn="just"/>
            <a:endParaRPr lang="en-US" altLang="ko-KR" sz="1400" b="1"/>
          </a:p>
          <a:p>
            <a:pPr algn="just"/>
            <a:r>
              <a:rPr lang="ko-KR" altLang="en-US" sz="1400" b="1"/>
              <a:t>이후 화면은 </a:t>
            </a:r>
            <a:r>
              <a:rPr lang="en-US" altLang="ko-KR" sz="1400" b="1"/>
              <a:t>PC </a:t>
            </a:r>
            <a:r>
              <a:rPr lang="ko-KR" altLang="en-US" sz="1400" b="1"/>
              <a:t>버전과 동일하니 </a:t>
            </a:r>
            <a:r>
              <a:rPr lang="en-US" altLang="ko-KR" sz="1400" b="1"/>
              <a:t>PC </a:t>
            </a:r>
            <a:r>
              <a:rPr lang="ko-KR" altLang="en-US" sz="1400" b="1"/>
              <a:t>버전을 참조하세요</a:t>
            </a:r>
            <a:r>
              <a:rPr lang="en-US" altLang="ko-KR" sz="1400" b="1"/>
              <a:t>.</a:t>
            </a:r>
            <a:endParaRPr lang="ko-KR" altLang="en-US" sz="1400" b="1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CEFFA18-5607-4D75-8FF7-532A54DDEDEB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H="1" flipV="1">
            <a:off x="8382000" y="2331489"/>
            <a:ext cx="2" cy="811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CCA584-479E-4519-A2AD-BAF1AE910249}"/>
              </a:ext>
            </a:extLst>
          </p:cNvPr>
          <p:cNvSpPr txBox="1"/>
          <p:nvPr/>
        </p:nvSpPr>
        <p:spPr>
          <a:xfrm>
            <a:off x="7977354" y="2709657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333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검은색, 시계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B8C8A702-9FB8-4B71-ACC4-0E148051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2000250"/>
            <a:ext cx="2857500" cy="2857500"/>
          </a:xfrm>
          <a:prstGeom prst="rect">
            <a:avLst/>
          </a:prstGeom>
        </p:spPr>
      </p:pic>
      <p:pic>
        <p:nvPicPr>
          <p:cNvPr id="1026" name="Picture 2" descr="windows 10 이미지 검색결과">
            <a:extLst>
              <a:ext uri="{FF2B5EF4-FFF2-40B4-BE49-F238E27FC236}">
                <a16:creationId xmlns:a16="http://schemas.microsoft.com/office/drawing/2014/main" id="{4AB464DC-BB86-4358-8D35-5663CA31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E14BCE-75FF-4C96-BDCE-908671A37592}"/>
              </a:ext>
            </a:extLst>
          </p:cNvPr>
          <p:cNvSpPr/>
          <p:nvPr/>
        </p:nvSpPr>
        <p:spPr>
          <a:xfrm>
            <a:off x="2037126" y="5364805"/>
            <a:ext cx="811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hlinkClick r:id="rId3"/>
              </a:rPr>
              <a:t>https://products.office.com/ko-kr/microsoft-teams/download-app</a:t>
            </a:r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5F937CD-A377-4BA1-BAE4-44A224A34991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9293A12E-F4F7-4164-8647-DC94503D9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A326C8C-F0F5-468C-992A-31CDC93F8A87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(Windows)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75713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CDA91C-8384-4689-875C-AE3958DD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85" y="1160856"/>
            <a:ext cx="8071230" cy="5449669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F8EE3212-E7A6-498C-A00C-FC6065F58EDA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8" name="Picture 2" descr="안산대학교 이미지 검색결과">
              <a:extLst>
                <a:ext uri="{FF2B5EF4-FFF2-40B4-BE49-F238E27FC236}">
                  <a16:creationId xmlns:a16="http://schemas.microsoft.com/office/drawing/2014/main" id="{04D17FD5-31D1-47D5-9CCE-C434DB4E2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53F0A4D-5644-45BB-B641-F809F131790F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(Windows)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4648397-D06B-4C27-8253-6F98F0BB7F0C}"/>
              </a:ext>
            </a:extLst>
          </p:cNvPr>
          <p:cNvSpPr txBox="1"/>
          <p:nvPr/>
        </p:nvSpPr>
        <p:spPr>
          <a:xfrm flipH="1">
            <a:off x="2060384" y="740679"/>
            <a:ext cx="585390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https://products.office.com/ko-kr/microsoft-teams/download-app</a:t>
            </a:r>
            <a:endParaRPr lang="ko-KR" altLang="en-US" sz="1400" b="1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8907D447-C46D-4386-9B2B-87BA62EABBF8}"/>
              </a:ext>
            </a:extLst>
          </p:cNvPr>
          <p:cNvSpPr/>
          <p:nvPr/>
        </p:nvSpPr>
        <p:spPr>
          <a:xfrm>
            <a:off x="9994980" y="3013331"/>
            <a:ext cx="273269" cy="1744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A73BD-EE26-4CAE-8182-8DD6081A67F0}"/>
              </a:ext>
            </a:extLst>
          </p:cNvPr>
          <p:cNvSpPr txBox="1"/>
          <p:nvPr/>
        </p:nvSpPr>
        <p:spPr>
          <a:xfrm flipH="1">
            <a:off x="10415750" y="3624079"/>
            <a:ext cx="74623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아래로</a:t>
            </a:r>
            <a:endParaRPr lang="en-US" altLang="ko-KR" sz="1400" b="1"/>
          </a:p>
          <a:p>
            <a:pPr algn="ctr"/>
            <a:r>
              <a:rPr lang="ko-KR" altLang="en-US" sz="1400" b="1"/>
              <a:t>스크롤</a:t>
            </a:r>
          </a:p>
        </p:txBody>
      </p:sp>
    </p:spTree>
    <p:extLst>
      <p:ext uri="{BB962C8B-B14F-4D97-AF65-F5344CB8AC3E}">
        <p14:creationId xmlns:p14="http://schemas.microsoft.com/office/powerpoint/2010/main" val="404965945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4FDB1F-D30C-480A-AAD6-8B639E6D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84" y="1160855"/>
            <a:ext cx="8071232" cy="544967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D978694-653A-4E23-B317-E205DF9020EF}"/>
              </a:ext>
            </a:extLst>
          </p:cNvPr>
          <p:cNvSpPr/>
          <p:nvPr/>
        </p:nvSpPr>
        <p:spPr>
          <a:xfrm>
            <a:off x="5202620" y="4730641"/>
            <a:ext cx="1650125" cy="387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F0F71-C526-4458-AF50-23538F80BDCC}"/>
              </a:ext>
            </a:extLst>
          </p:cNvPr>
          <p:cNvSpPr txBox="1"/>
          <p:nvPr/>
        </p:nvSpPr>
        <p:spPr>
          <a:xfrm flipH="1">
            <a:off x="7264763" y="4770700"/>
            <a:ext cx="245483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클릭하여 다운로드 후 설치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157417B-B90E-452C-A465-C0E8D1FC00CF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V="1">
            <a:off x="6852745" y="4924589"/>
            <a:ext cx="412018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52A1049-AE4B-47FB-9DBC-07D161D539D8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8" name="Picture 2" descr="안산대학교 이미지 검색결과">
              <a:extLst>
                <a:ext uri="{FF2B5EF4-FFF2-40B4-BE49-F238E27FC236}">
                  <a16:creationId xmlns:a16="http://schemas.microsoft.com/office/drawing/2014/main" id="{DFC7E76A-99BA-4890-862E-C8A178856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ECCDBDA-587E-41D5-B1F9-C19129851386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(Windows)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0CC13B-9DE3-4B39-BAA0-70A0FBB4D346}"/>
              </a:ext>
            </a:extLst>
          </p:cNvPr>
          <p:cNvSpPr txBox="1"/>
          <p:nvPr/>
        </p:nvSpPr>
        <p:spPr>
          <a:xfrm>
            <a:off x="5202620" y="4280871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8717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0C8277A-5983-4153-8E45-AE2B3B589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957" y="1284593"/>
            <a:ext cx="4700086" cy="5449669"/>
          </a:xfrm>
          <a:prstGeom prst="rect">
            <a:avLst/>
          </a:prstGeom>
          <a:noFill/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A7CC418-A871-49A3-885A-6ADA49416AED}"/>
              </a:ext>
            </a:extLst>
          </p:cNvPr>
          <p:cNvSpPr/>
          <p:nvPr/>
        </p:nvSpPr>
        <p:spPr>
          <a:xfrm>
            <a:off x="4912360" y="4587240"/>
            <a:ext cx="2367280" cy="36068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</a:rPr>
              <a:t>ansan@ansan.ac.kr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1F5C7-D71A-4A0D-A087-AAFC1F021C30}"/>
              </a:ext>
            </a:extLst>
          </p:cNvPr>
          <p:cNvSpPr txBox="1"/>
          <p:nvPr/>
        </p:nvSpPr>
        <p:spPr>
          <a:xfrm flipH="1">
            <a:off x="8674464" y="4495277"/>
            <a:ext cx="245934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>
                <a:hlinkClick r:id="rId4"/>
              </a:rPr>
              <a:t>ansan@ansan.ac.kr</a:t>
            </a:r>
            <a:r>
              <a:rPr lang="ko-KR" altLang="en-US" sz="1400" b="1"/>
              <a:t>과 같은</a:t>
            </a:r>
            <a:endParaRPr lang="en-US" altLang="ko-KR" sz="1400" b="1"/>
          </a:p>
          <a:p>
            <a:r>
              <a:rPr lang="ko-KR" altLang="en-US" sz="1400" b="1"/>
              <a:t>학교 인트라넷 계정을 입력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5DC8D637-3A4E-4E2B-8CE0-0F99E6AEA89A}"/>
              </a:ext>
            </a:extLst>
          </p:cNvPr>
          <p:cNvCxnSpPr>
            <a:cxnSpLocks/>
            <a:stCxn id="10" idx="3"/>
            <a:endCxn id="11" idx="3"/>
          </p:cNvCxnSpPr>
          <p:nvPr/>
        </p:nvCxnSpPr>
        <p:spPr>
          <a:xfrm flipV="1">
            <a:off x="7279640" y="4756887"/>
            <a:ext cx="1394824" cy="10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5B15455-F655-40CD-9592-479B6E2DEDE1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24" name="Picture 2" descr="안산대학교 이미지 검색결과">
              <a:extLst>
                <a:ext uri="{FF2B5EF4-FFF2-40B4-BE49-F238E27FC236}">
                  <a16:creationId xmlns:a16="http://schemas.microsoft.com/office/drawing/2014/main" id="{A44DD26A-53E0-4979-AE09-CD05ED3D0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B1ABFBE-9081-407A-800A-17D5F87D93EB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(Windows)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C1E877-11F9-4BAB-A02B-EBE98F1F59B4}"/>
              </a:ext>
            </a:extLst>
          </p:cNvPr>
          <p:cNvSpPr txBox="1"/>
          <p:nvPr/>
        </p:nvSpPr>
        <p:spPr>
          <a:xfrm>
            <a:off x="4912360" y="4125945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6673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5DF9D0-B536-46B3-9C48-532D54AF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42" y="1434788"/>
            <a:ext cx="4307916" cy="490180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05B0A4B8-8259-4F6A-B511-B75466585EC4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0" name="Picture 2" descr="안산대학교 이미지 검색결과">
              <a:extLst>
                <a:ext uri="{FF2B5EF4-FFF2-40B4-BE49-F238E27FC236}">
                  <a16:creationId xmlns:a16="http://schemas.microsoft.com/office/drawing/2014/main" id="{5BA36BB9-AA98-4203-9441-669FDD1D7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71E6BEC-392B-43B3-B666-E83AD7218425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(Windows)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5737C3C-6CEA-4495-A667-10BE14DF2BA8}"/>
              </a:ext>
            </a:extLst>
          </p:cNvPr>
          <p:cNvSpPr/>
          <p:nvPr/>
        </p:nvSpPr>
        <p:spPr>
          <a:xfrm>
            <a:off x="4155431" y="2768655"/>
            <a:ext cx="3874471" cy="660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AFEAE-5104-4C63-81C7-665C269EA73E}"/>
              </a:ext>
            </a:extLst>
          </p:cNvPr>
          <p:cNvSpPr txBox="1"/>
          <p:nvPr/>
        </p:nvSpPr>
        <p:spPr>
          <a:xfrm flipH="1">
            <a:off x="8853139" y="2944938"/>
            <a:ext cx="245934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‘</a:t>
            </a:r>
            <a:r>
              <a:rPr lang="ko-KR" altLang="en-US" sz="1400" b="1"/>
              <a:t>회사</a:t>
            </a:r>
            <a:r>
              <a:rPr lang="en-US" altLang="ko-KR" sz="1400" b="1"/>
              <a:t> </a:t>
            </a:r>
            <a:r>
              <a:rPr lang="ko-KR" altLang="en-US" sz="1400" b="1"/>
              <a:t>또는 학교 계정</a:t>
            </a:r>
            <a:r>
              <a:rPr lang="en-US" altLang="ko-KR" sz="1400" b="1"/>
              <a:t>’</a:t>
            </a:r>
            <a:r>
              <a:rPr lang="ko-KR" altLang="en-US" sz="1400" b="1"/>
              <a:t> 선택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5DF1612-5CC1-44D0-B26B-374140C9A688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 flipV="1">
            <a:off x="8029902" y="3098827"/>
            <a:ext cx="82323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1E10B5-2238-42A8-9BA3-54EA80C968A2}"/>
              </a:ext>
            </a:extLst>
          </p:cNvPr>
          <p:cNvSpPr txBox="1"/>
          <p:nvPr/>
        </p:nvSpPr>
        <p:spPr>
          <a:xfrm>
            <a:off x="4155431" y="2317581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1597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D626EE3-3164-45CB-B813-84C74046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42" y="1434788"/>
            <a:ext cx="4307916" cy="490180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F0FD988-9FA4-41A1-9D1D-8676B24ABC79}"/>
              </a:ext>
            </a:extLst>
          </p:cNvPr>
          <p:cNvSpPr/>
          <p:nvPr/>
        </p:nvSpPr>
        <p:spPr>
          <a:xfrm>
            <a:off x="4687611" y="3216165"/>
            <a:ext cx="2081051" cy="536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29A97-6BD7-4F2C-B6BD-19B5D17508FD}"/>
              </a:ext>
            </a:extLst>
          </p:cNvPr>
          <p:cNvSpPr txBox="1"/>
          <p:nvPr/>
        </p:nvSpPr>
        <p:spPr>
          <a:xfrm flipH="1">
            <a:off x="8443235" y="2791680"/>
            <a:ext cx="2571606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/>
              <a:t>학교 인트라넷 계정</a:t>
            </a:r>
            <a:r>
              <a:rPr lang="en-US" altLang="ko-KR" sz="1400" b="1"/>
              <a:t>(</a:t>
            </a:r>
            <a:r>
              <a:rPr lang="ko-KR" altLang="en-US" sz="1400" b="1"/>
              <a:t>학교 이메일 계정 </a:t>
            </a:r>
            <a:r>
              <a:rPr lang="en-US" altLang="ko-KR" sz="1400" b="1"/>
              <a:t>@ansan.ac.kr</a:t>
            </a:r>
            <a:r>
              <a:rPr lang="ko-KR" altLang="en-US" sz="1400" b="1"/>
              <a:t>을 제외한 아이디 부분</a:t>
            </a:r>
            <a:r>
              <a:rPr lang="en-US" altLang="ko-KR" sz="1400" b="1"/>
              <a:t>)</a:t>
            </a:r>
            <a:r>
              <a:rPr lang="ko-KR" altLang="en-US" sz="1400" b="1"/>
              <a:t>으로 로그인</a:t>
            </a:r>
            <a:endParaRPr lang="en-US" altLang="ko-KR" sz="1400" b="1"/>
          </a:p>
          <a:p>
            <a:endParaRPr lang="en-US" altLang="ko-KR" sz="1400" b="1"/>
          </a:p>
          <a:p>
            <a:r>
              <a:rPr lang="ko-KR" altLang="en-US" sz="1400" b="1"/>
              <a:t>만약 로그인이 안될 때는 이메일 계정의 비밀번호를 입력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FA08548-8AD3-467F-9931-F8A52A12E7B8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V="1">
            <a:off x="6768662" y="3484178"/>
            <a:ext cx="167457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22E268A-B083-4BFF-BC74-742572BEEE19}"/>
              </a:ext>
            </a:extLst>
          </p:cNvPr>
          <p:cNvSpPr/>
          <p:nvPr/>
        </p:nvSpPr>
        <p:spPr>
          <a:xfrm>
            <a:off x="4719140" y="3247695"/>
            <a:ext cx="746239" cy="1707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</a:rPr>
              <a:t>ansan</a:t>
            </a:r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07E43E7-9235-4533-BB3A-A5023ED9F8B0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33" name="Picture 2" descr="안산대학교 이미지 검색결과">
              <a:extLst>
                <a:ext uri="{FF2B5EF4-FFF2-40B4-BE49-F238E27FC236}">
                  <a16:creationId xmlns:a16="http://schemas.microsoft.com/office/drawing/2014/main" id="{DFF2F040-C519-4804-BA8D-AE0CE8876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A633C0F-C12E-4FF7-88EA-AB06E9A2387A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설치 </a:t>
              </a:r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(Windows)</a:t>
              </a:r>
              <a:endPara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805105-5689-40B1-A15A-FE63A62BEFB1}"/>
              </a:ext>
            </a:extLst>
          </p:cNvPr>
          <p:cNvSpPr txBox="1"/>
          <p:nvPr/>
        </p:nvSpPr>
        <p:spPr>
          <a:xfrm>
            <a:off x="4687611" y="2768655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655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95412F-A906-4262-8A9F-66A844AB4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" t="6553" b="-1"/>
          <a:stretch/>
        </p:blipFill>
        <p:spPr>
          <a:xfrm>
            <a:off x="4135385" y="1315361"/>
            <a:ext cx="3921229" cy="5140659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33118106-AF28-4888-970B-848821C17EDE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8" name="Picture 2" descr="안산대학교 이미지 검색결과">
              <a:extLst>
                <a:ext uri="{FF2B5EF4-FFF2-40B4-BE49-F238E27FC236}">
                  <a16:creationId xmlns:a16="http://schemas.microsoft.com/office/drawing/2014/main" id="{F4346427-30A1-4BCD-8910-E5B1958D8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D60615A-68A4-4F11-AD85-EF8782A48702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81F05BA-5AD1-4973-82F6-B20ECF729CC2}"/>
              </a:ext>
            </a:extLst>
          </p:cNvPr>
          <p:cNvSpPr txBox="1"/>
          <p:nvPr/>
        </p:nvSpPr>
        <p:spPr>
          <a:xfrm flipH="1">
            <a:off x="4135385" y="819116"/>
            <a:ext cx="1382546" cy="3054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신청하기 화면</a:t>
            </a:r>
          </a:p>
        </p:txBody>
      </p:sp>
    </p:spTree>
    <p:extLst>
      <p:ext uri="{BB962C8B-B14F-4D97-AF65-F5344CB8AC3E}">
        <p14:creationId xmlns:p14="http://schemas.microsoft.com/office/powerpoint/2010/main" val="89162376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D970409F-FC77-4B16-B9D3-CC9538BFA848}"/>
              </a:ext>
            </a:extLst>
          </p:cNvPr>
          <p:cNvGrpSpPr/>
          <p:nvPr/>
        </p:nvGrpSpPr>
        <p:grpSpPr>
          <a:xfrm>
            <a:off x="0" y="-21021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41E0093D-CC8B-4E8A-AAA8-FA5F952B9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E61B681-E557-45D7-85D5-D76CE15BE2D5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Microsoft</a:t>
              </a:r>
              <a:r>
                <a:rPr lang="ko-KR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로그인 후 기본설치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8004CE38-F138-4FBD-AAEA-52434B2C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16" y="1000856"/>
            <a:ext cx="286929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673B426-8FFA-463F-A217-321A31796E1C}"/>
              </a:ext>
            </a:extLst>
          </p:cNvPr>
          <p:cNvGrpSpPr>
            <a:grpSpLocks/>
          </p:cNvGrpSpPr>
          <p:nvPr/>
        </p:nvGrpSpPr>
        <p:grpSpPr bwMode="auto">
          <a:xfrm>
            <a:off x="233917" y="1064654"/>
            <a:ext cx="8686799" cy="5410573"/>
            <a:chOff x="0" y="0"/>
            <a:chExt cx="5637" cy="3117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FE4F5238-9E59-46A3-9206-38BBC0DBD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0"/>
              <a:ext cx="5609" cy="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BB77477C-C394-4429-8E48-3F9B154D7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" y="208"/>
              <a:ext cx="382" cy="355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FB0358-92BE-4E0F-9ED2-B48FD4107BE2}"/>
              </a:ext>
            </a:extLst>
          </p:cNvPr>
          <p:cNvSpPr txBox="1"/>
          <p:nvPr/>
        </p:nvSpPr>
        <p:spPr>
          <a:xfrm flipH="1">
            <a:off x="6586376" y="2418744"/>
            <a:ext cx="5008926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활동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r>
              <a:rPr lang="ko-KR" altLang="en-US" sz="1600" b="1" dirty="0"/>
              <a:t> 강의 관련 과제물이나 연락 사항 알림</a:t>
            </a:r>
            <a:endParaRPr lang="en-US" altLang="ko-KR" sz="1600" b="1" dirty="0"/>
          </a:p>
          <a:p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760215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1A8B6677-3806-4932-89DC-F9B8D6225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97551"/>
              </p:ext>
            </p:extLst>
          </p:nvPr>
        </p:nvGraphicFramePr>
        <p:xfrm>
          <a:off x="156012" y="975278"/>
          <a:ext cx="88011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4" imgW="11733120" imgH="7161840" progId="Photoshop.Image.13">
                  <p:embed/>
                </p:oleObj>
              </mc:Choice>
              <mc:Fallback>
                <p:oleObj name="Image" r:id="rId4" imgW="11733120" imgH="7161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12" y="975278"/>
                        <a:ext cx="88011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D970409F-FC77-4B16-B9D3-CC9538BFA848}"/>
              </a:ext>
            </a:extLst>
          </p:cNvPr>
          <p:cNvGrpSpPr/>
          <p:nvPr/>
        </p:nvGrpSpPr>
        <p:grpSpPr>
          <a:xfrm>
            <a:off x="0" y="-21021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41E0093D-CC8B-4E8A-AAA8-FA5F952B9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E61B681-E557-45D7-85D5-D76CE15BE2D5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 Microsoft</a:t>
              </a:r>
              <a:r>
                <a:rPr lang="ko-KR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로그인 후 기본설치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A98B8B64-CADA-41BB-8AFF-6D954225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C099E5-C705-4F45-8BA1-3AA30113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45" y="1754072"/>
            <a:ext cx="735506" cy="593875"/>
          </a:xfrm>
          <a:prstGeom prst="rect">
            <a:avLst/>
          </a:prstGeom>
          <a:noFill/>
          <a:ln w="36551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D71E6-A21B-418B-AC41-A3C626B95B59}"/>
              </a:ext>
            </a:extLst>
          </p:cNvPr>
          <p:cNvSpPr txBox="1"/>
          <p:nvPr/>
        </p:nvSpPr>
        <p:spPr>
          <a:xfrm flipH="1">
            <a:off x="6586376" y="2418744"/>
            <a:ext cx="5008926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채팅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r>
              <a:rPr lang="ko-KR" altLang="en-US" sz="1600" b="1" dirty="0"/>
              <a:t> 수강생 또는 교수님과 채팅</a:t>
            </a:r>
            <a:endParaRPr lang="en-US" altLang="ko-KR" sz="1600" b="1" dirty="0"/>
          </a:p>
          <a:p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2819077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>
            <a:extLst>
              <a:ext uri="{FF2B5EF4-FFF2-40B4-BE49-F238E27FC236}">
                <a16:creationId xmlns:a16="http://schemas.microsoft.com/office/drawing/2014/main" id="{4C645DAE-BB02-40F7-9552-8BA7FFE1D8F3}"/>
              </a:ext>
            </a:extLst>
          </p:cNvPr>
          <p:cNvGrpSpPr>
            <a:grpSpLocks/>
          </p:cNvGrpSpPr>
          <p:nvPr/>
        </p:nvGrpSpPr>
        <p:grpSpPr bwMode="auto">
          <a:xfrm>
            <a:off x="296160" y="826264"/>
            <a:ext cx="8794679" cy="5948733"/>
            <a:chOff x="0" y="0"/>
            <a:chExt cx="5565" cy="3872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6872B18-BE6E-4745-921B-979AD6848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0"/>
              <a:ext cx="5537" cy="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2D75EB8-0104-4E37-AEC3-A1C417F87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" y="1038"/>
              <a:ext cx="478" cy="427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445A9F16-D49E-46DE-B1CE-0CCB30CC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759"/>
              <a:ext cx="1080" cy="461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970409F-FC77-4B16-B9D3-CC9538BFA848}"/>
              </a:ext>
            </a:extLst>
          </p:cNvPr>
          <p:cNvGrpSpPr/>
          <p:nvPr/>
        </p:nvGrpSpPr>
        <p:grpSpPr>
          <a:xfrm>
            <a:off x="0" y="-21021"/>
            <a:ext cx="12192000" cy="630647"/>
            <a:chOff x="0" y="0"/>
            <a:chExt cx="12192000" cy="630647"/>
          </a:xfrm>
        </p:grpSpPr>
        <p:pic>
          <p:nvPicPr>
            <p:cNvPr id="9" name="Picture 2" descr="안산대학교 이미지 검색결과">
              <a:extLst>
                <a:ext uri="{FF2B5EF4-FFF2-40B4-BE49-F238E27FC236}">
                  <a16:creationId xmlns:a16="http://schemas.microsoft.com/office/drawing/2014/main" id="{41E0093D-CC8B-4E8A-AAA8-FA5F952B9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E61B681-E557-45D7-85D5-D76CE15BE2D5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 Microsoft</a:t>
              </a:r>
              <a:r>
                <a:rPr lang="ko-KR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altLang="ko-KR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Teams </a:t>
              </a:r>
              <a:r>
                <a:rPr lang="ko-KR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로그인 후 기본설치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A98B8B64-CADA-41BB-8AFF-6D954225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D71E6-A21B-418B-AC41-A3C626B95B59}"/>
              </a:ext>
            </a:extLst>
          </p:cNvPr>
          <p:cNvSpPr txBox="1"/>
          <p:nvPr/>
        </p:nvSpPr>
        <p:spPr>
          <a:xfrm flipH="1">
            <a:off x="6149797" y="3058157"/>
            <a:ext cx="5951273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일정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r>
              <a:rPr lang="ko-KR" altLang="en-US" sz="1600" b="1" dirty="0"/>
              <a:t> 강의시간 또는 일정공유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수강생 또는 교수님과 채팅</a:t>
            </a:r>
            <a:r>
              <a:rPr lang="en-US" altLang="ko-KR" sz="1600" b="1" dirty="0"/>
              <a:t>)</a:t>
            </a:r>
          </a:p>
          <a:p>
            <a:endParaRPr lang="ko-KR" altLang="en-US" sz="1400" b="1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0056CD-2DE4-42DD-BA5E-92CA7F0A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03428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9436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안산대학교 이미지 검색결과">
            <a:extLst>
              <a:ext uri="{FF2B5EF4-FFF2-40B4-BE49-F238E27FC236}">
                <a16:creationId xmlns:a16="http://schemas.microsoft.com/office/drawing/2014/main" id="{42A0C5B5-56FB-4640-8D05-C400CDE7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C092A47-1EEB-49FA-B04A-94FAE83167C0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로그인 후 기본설치</a:t>
            </a:r>
          </a:p>
        </p:txBody>
      </p:sp>
      <p:pic>
        <p:nvPicPr>
          <p:cNvPr id="15" name="그림 14" descr="스크린샷이(가) 표시된 사진&#10;&#10;자동 생성된 설명">
            <a:extLst>
              <a:ext uri="{FF2B5EF4-FFF2-40B4-BE49-F238E27FC236}">
                <a16:creationId xmlns:a16="http://schemas.microsoft.com/office/drawing/2014/main" id="{5A3AD4D4-64C8-4722-BA20-2FA42B277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" y="1226481"/>
            <a:ext cx="11050224" cy="48418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1FAB5A-E0B6-42FB-AAD1-BE1F4BD42E8A}"/>
              </a:ext>
            </a:extLst>
          </p:cNvPr>
          <p:cNvSpPr txBox="1"/>
          <p:nvPr/>
        </p:nvSpPr>
        <p:spPr>
          <a:xfrm flipH="1">
            <a:off x="6630086" y="1303247"/>
            <a:ext cx="5469549" cy="18466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과제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r>
              <a:rPr lang="en-US" altLang="ko-KR" sz="1600" b="1" dirty="0"/>
              <a:t>- </a:t>
            </a:r>
            <a:r>
              <a:rPr lang="ko-KR" altLang="en-US" sz="1600" b="1" dirty="0"/>
              <a:t>할당됨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과제 제목과 기간 확인 </a:t>
            </a:r>
            <a:r>
              <a:rPr lang="ko-KR" altLang="en-US" sz="1600" b="1" dirty="0" err="1"/>
              <a:t>클릭시</a:t>
            </a:r>
            <a:r>
              <a:rPr lang="ko-KR" altLang="en-US" sz="1600" b="1" dirty="0"/>
              <a:t> 과제물</a:t>
            </a:r>
            <a:endParaRPr lang="en-US" altLang="ko-KR" sz="1600" b="1" dirty="0"/>
          </a:p>
          <a:p>
            <a:r>
              <a:rPr lang="en-US" altLang="ko-KR" sz="1600" b="1" dirty="0"/>
              <a:t>   </a:t>
            </a:r>
            <a:r>
              <a:rPr lang="ko-KR" altLang="en-US" sz="1600" b="1" dirty="0"/>
              <a:t>세부내용과 제출 가능</a:t>
            </a:r>
            <a:endParaRPr lang="en-US" altLang="ko-KR" sz="1600" b="1" dirty="0"/>
          </a:p>
          <a:p>
            <a:endParaRPr lang="en-US" altLang="ko-KR" sz="1600" b="1" dirty="0"/>
          </a:p>
          <a:p>
            <a:pPr marL="285750" indent="-285750">
              <a:buFontTx/>
              <a:buChar char="-"/>
            </a:pPr>
            <a:r>
              <a:rPr lang="en-US" altLang="ko-KR" sz="1600" b="1" dirty="0"/>
              <a:t>[</a:t>
            </a:r>
            <a:r>
              <a:rPr lang="ko-KR" altLang="en-US" sz="1600" b="1" dirty="0"/>
              <a:t>채점됨</a:t>
            </a:r>
            <a:r>
              <a:rPr lang="en-US" altLang="ko-KR" sz="1600" b="1" dirty="0"/>
              <a:t>] : </a:t>
            </a:r>
            <a:r>
              <a:rPr lang="ko-KR" altLang="en-US" sz="1600" b="1" dirty="0"/>
              <a:t>제출된 과제물의 결과</a:t>
            </a:r>
            <a:endParaRPr lang="en-US" altLang="ko-KR" sz="1600" b="1" dirty="0"/>
          </a:p>
          <a:p>
            <a:pPr marL="285750" indent="-285750">
              <a:buFontTx/>
              <a:buChar char="-"/>
            </a:pP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236672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5DF2065-A70E-4988-B026-1CB96494934F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교과목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팀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CF3C3-E19F-4009-A0E6-CFC00CB3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DB1D7E43-F49B-43AD-8AA1-D68208B8ABEF}"/>
              </a:ext>
            </a:extLst>
          </p:cNvPr>
          <p:cNvGrpSpPr>
            <a:grpSpLocks/>
          </p:cNvGrpSpPr>
          <p:nvPr/>
        </p:nvGrpSpPr>
        <p:grpSpPr bwMode="auto">
          <a:xfrm>
            <a:off x="175490" y="967509"/>
            <a:ext cx="7897091" cy="4922982"/>
            <a:chOff x="0" y="0"/>
            <a:chExt cx="5769" cy="3793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995406EF-966C-43F2-8125-0DFF92883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0"/>
              <a:ext cx="5666" cy="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7650AA9-D363-47A5-B96A-1FBC4750C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" y="1378"/>
              <a:ext cx="468" cy="355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E8FB6B59-0F1A-4AE8-9EAD-172FF548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779"/>
              <a:ext cx="1497" cy="955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248AD8-B9D7-45BC-9AAE-58BD0B305BFF}"/>
              </a:ext>
            </a:extLst>
          </p:cNvPr>
          <p:cNvSpPr txBox="1"/>
          <p:nvPr/>
        </p:nvSpPr>
        <p:spPr>
          <a:xfrm flipH="1">
            <a:off x="6026908" y="2598336"/>
            <a:ext cx="5951273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 err="1"/>
              <a:t>팀클릭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r>
              <a:rPr lang="ko-KR" altLang="en-US" sz="1600" b="1" dirty="0"/>
              <a:t> 강의목록 </a:t>
            </a:r>
            <a:r>
              <a:rPr lang="en-US" altLang="ko-KR" sz="1600" b="1" dirty="0"/>
              <a:t>:  </a:t>
            </a:r>
            <a:r>
              <a:rPr lang="ko-KR" altLang="en-US" sz="1600" b="1" dirty="0" err="1"/>
              <a:t>교수명</a:t>
            </a:r>
            <a:r>
              <a:rPr lang="ko-KR" altLang="en-US" sz="1600" b="1" dirty="0"/>
              <a:t> 교과목명 목록</a:t>
            </a:r>
            <a:endParaRPr lang="en-US" altLang="ko-KR" sz="1600" b="1" dirty="0"/>
          </a:p>
          <a:p>
            <a:endParaRPr lang="ko-KR" altLang="en-US" sz="1400" b="1" dirty="0"/>
          </a:p>
        </p:txBody>
      </p:sp>
      <p:pic>
        <p:nvPicPr>
          <p:cNvPr id="11" name="Picture 2" descr="안산대학교 이미지 검색결과">
            <a:extLst>
              <a:ext uri="{FF2B5EF4-FFF2-40B4-BE49-F238E27FC236}">
                <a16:creationId xmlns:a16="http://schemas.microsoft.com/office/drawing/2014/main" id="{9ED2FA77-8C7E-4AF3-BA0F-6118978A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84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D93DF230-283B-4637-B00A-F3823AA7B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85715"/>
              </p:ext>
            </p:extLst>
          </p:nvPr>
        </p:nvGraphicFramePr>
        <p:xfrm>
          <a:off x="332916" y="1042033"/>
          <a:ext cx="6877050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Image" r:id="rId3" imgW="9168120" imgH="7034760" progId="Photoshop.Image.13">
                  <p:embed/>
                </p:oleObj>
              </mc:Choice>
              <mc:Fallback>
                <p:oleObj name="Image" r:id="rId3" imgW="9168120" imgH="7034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916" y="1042033"/>
                        <a:ext cx="6877050" cy="527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CCE398F6-F962-4689-AE9D-2E725D1E4BBF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교과목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팀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별 메뉴 안내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AB653-ABC9-43E5-8AC7-C823C155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81" y="1019174"/>
            <a:ext cx="233372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23AA0D4-8D29-42F0-9F5F-568B79334A95}"/>
              </a:ext>
            </a:extLst>
          </p:cNvPr>
          <p:cNvSpPr>
            <a:spLocks/>
          </p:cNvSpPr>
          <p:nvPr/>
        </p:nvSpPr>
        <p:spPr bwMode="auto">
          <a:xfrm>
            <a:off x="638026" y="1389166"/>
            <a:ext cx="2988345" cy="1724771"/>
          </a:xfrm>
          <a:custGeom>
            <a:avLst/>
            <a:gdLst>
              <a:gd name="T0" fmla="+- 0 2274 278"/>
              <a:gd name="T1" fmla="*/ T0 w 2459"/>
              <a:gd name="T2" fmla="+- 0 266 266"/>
              <a:gd name="T3" fmla="*/ 266 h 1240"/>
              <a:gd name="T4" fmla="+- 0 2737 278"/>
              <a:gd name="T5" fmla="*/ T4 w 2459"/>
              <a:gd name="T6" fmla="+- 0 266 266"/>
              <a:gd name="T7" fmla="*/ 266 h 1240"/>
              <a:gd name="T8" fmla="+- 0 2737 278"/>
              <a:gd name="T9" fmla="*/ T8 w 2459"/>
              <a:gd name="T10" fmla="+- 0 556 266"/>
              <a:gd name="T11" fmla="*/ 556 h 1240"/>
              <a:gd name="T12" fmla="+- 0 2274 278"/>
              <a:gd name="T13" fmla="*/ T12 w 2459"/>
              <a:gd name="T14" fmla="+- 0 556 266"/>
              <a:gd name="T15" fmla="*/ 556 h 1240"/>
              <a:gd name="T16" fmla="+- 0 2274 278"/>
              <a:gd name="T17" fmla="*/ T16 w 2459"/>
              <a:gd name="T18" fmla="+- 0 266 266"/>
              <a:gd name="T19" fmla="*/ 266 h 1240"/>
              <a:gd name="T20" fmla="+- 0 278 278"/>
              <a:gd name="T21" fmla="*/ T20 w 2459"/>
              <a:gd name="T22" fmla="+- 0 1218 266"/>
              <a:gd name="T23" fmla="*/ 1218 h 1240"/>
              <a:gd name="T24" fmla="+- 0 1931 278"/>
              <a:gd name="T25" fmla="*/ T24 w 2459"/>
              <a:gd name="T26" fmla="+- 0 1218 266"/>
              <a:gd name="T27" fmla="*/ 1218 h 1240"/>
              <a:gd name="T28" fmla="+- 0 1931 278"/>
              <a:gd name="T29" fmla="*/ T28 w 2459"/>
              <a:gd name="T30" fmla="+- 0 1506 266"/>
              <a:gd name="T31" fmla="*/ 1506 h 1240"/>
              <a:gd name="T32" fmla="+- 0 278 278"/>
              <a:gd name="T33" fmla="*/ T32 w 2459"/>
              <a:gd name="T34" fmla="+- 0 1506 266"/>
              <a:gd name="T35" fmla="*/ 1506 h 1240"/>
              <a:gd name="T36" fmla="+- 0 278 278"/>
              <a:gd name="T37" fmla="*/ T36 w 2459"/>
              <a:gd name="T38" fmla="+- 0 1218 266"/>
              <a:gd name="T39" fmla="*/ 1218 h 12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459" h="1240">
                <a:moveTo>
                  <a:pt x="1996" y="0"/>
                </a:moveTo>
                <a:lnTo>
                  <a:pt x="2459" y="0"/>
                </a:lnTo>
                <a:lnTo>
                  <a:pt x="2459" y="290"/>
                </a:lnTo>
                <a:lnTo>
                  <a:pt x="1996" y="290"/>
                </a:lnTo>
                <a:lnTo>
                  <a:pt x="1996" y="0"/>
                </a:lnTo>
                <a:close/>
                <a:moveTo>
                  <a:pt x="0" y="952"/>
                </a:moveTo>
                <a:lnTo>
                  <a:pt x="1653" y="952"/>
                </a:lnTo>
                <a:lnTo>
                  <a:pt x="1653" y="1240"/>
                </a:lnTo>
                <a:lnTo>
                  <a:pt x="0" y="1240"/>
                </a:lnTo>
                <a:lnTo>
                  <a:pt x="0" y="952"/>
                </a:lnTo>
                <a:close/>
              </a:path>
            </a:pathLst>
          </a:custGeom>
          <a:noFill/>
          <a:ln w="3655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90AA0-C439-44BC-8E5F-1D78674BE904}"/>
              </a:ext>
            </a:extLst>
          </p:cNvPr>
          <p:cNvSpPr txBox="1"/>
          <p:nvPr/>
        </p:nvSpPr>
        <p:spPr>
          <a:xfrm flipH="1">
            <a:off x="6630086" y="1501211"/>
            <a:ext cx="5469549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게시물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pPr marL="285750" indent="-285750">
              <a:buFontTx/>
              <a:buChar char="-"/>
            </a:pPr>
            <a:r>
              <a:rPr lang="ko-KR" altLang="en-US" sz="1600" b="1" dirty="0"/>
              <a:t>강의와 관련된 내용 보기</a:t>
            </a:r>
            <a:endParaRPr lang="en-US" altLang="ko-KR" sz="1600" b="1" dirty="0"/>
          </a:p>
          <a:p>
            <a:pPr marL="285750" indent="-285750">
              <a:buFontTx/>
              <a:buChar char="-"/>
            </a:pPr>
            <a:endParaRPr lang="ko-KR" altLang="en-US" sz="1400" b="1" dirty="0"/>
          </a:p>
        </p:txBody>
      </p:sp>
      <p:pic>
        <p:nvPicPr>
          <p:cNvPr id="10" name="Picture 2" descr="안산대학교 이미지 검색결과">
            <a:extLst>
              <a:ext uri="{FF2B5EF4-FFF2-40B4-BE49-F238E27FC236}">
                <a16:creationId xmlns:a16="http://schemas.microsoft.com/office/drawing/2014/main" id="{3199C19A-BFE4-4C07-8342-5C2DEB5B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4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9F7E2796-5561-417A-AFB1-2C6DC05B1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13210"/>
              </p:ext>
            </p:extLst>
          </p:nvPr>
        </p:nvGraphicFramePr>
        <p:xfrm>
          <a:off x="352206" y="1117426"/>
          <a:ext cx="7343775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Image" r:id="rId3" imgW="9790200" imgH="7187040" progId="Photoshop.Image.13">
                  <p:embed/>
                </p:oleObj>
              </mc:Choice>
              <mc:Fallback>
                <p:oleObj name="Image" r:id="rId3" imgW="9790200" imgH="7187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06" y="1117426"/>
                        <a:ext cx="7343775" cy="539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C9A5DFDB-C082-4A43-8EDC-2F94E5E7F26D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교과목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팀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별 메뉴 안내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D8D528-CBFA-4BA5-AEF6-31183368C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122217"/>
            <a:ext cx="250035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2C251A0C-8C31-4B38-84E1-93E71A5EC8FA}"/>
              </a:ext>
            </a:extLst>
          </p:cNvPr>
          <p:cNvGrpSpPr>
            <a:grpSpLocks/>
          </p:cNvGrpSpPr>
          <p:nvPr/>
        </p:nvGrpSpPr>
        <p:grpSpPr bwMode="auto">
          <a:xfrm>
            <a:off x="2801263" y="1496641"/>
            <a:ext cx="4792353" cy="1856985"/>
            <a:chOff x="1878" y="297"/>
            <a:chExt cx="3680" cy="1473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E5D36A81-2960-4DE0-8410-EA681885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297"/>
              <a:ext cx="358" cy="343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11A8D470-F3ED-43D8-8B4D-8F88A7EC9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1050"/>
              <a:ext cx="3680" cy="720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7BF7489-C9F0-47C1-A823-273D67D6CA7B}"/>
              </a:ext>
            </a:extLst>
          </p:cNvPr>
          <p:cNvSpPr txBox="1"/>
          <p:nvPr/>
        </p:nvSpPr>
        <p:spPr>
          <a:xfrm flipH="1">
            <a:off x="6582952" y="3530835"/>
            <a:ext cx="5469549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파일</a:t>
            </a:r>
            <a:r>
              <a:rPr lang="en-US" altLang="ko-KR" sz="2000" b="1" dirty="0"/>
              <a:t>]</a:t>
            </a:r>
          </a:p>
          <a:p>
            <a:endParaRPr lang="en-US" altLang="ko-KR" sz="1600" b="1" dirty="0"/>
          </a:p>
          <a:p>
            <a:r>
              <a:rPr lang="ko-KR" altLang="en-US" sz="1600" b="1" dirty="0"/>
              <a:t> 강의자료 공유</a:t>
            </a:r>
            <a:endParaRPr lang="en-US" altLang="ko-KR" sz="1600" b="1" dirty="0"/>
          </a:p>
          <a:p>
            <a:r>
              <a:rPr lang="en-US" altLang="ko-KR" sz="1600" b="1" dirty="0"/>
              <a:t>  - </a:t>
            </a:r>
            <a:r>
              <a:rPr lang="ko-KR" altLang="ko-KR" dirty="0"/>
              <a:t>학습자료 다운로드</a:t>
            </a:r>
            <a:endParaRPr lang="en-US" altLang="ko-KR" sz="1600" b="1" dirty="0"/>
          </a:p>
          <a:p>
            <a:r>
              <a:rPr lang="en-US" altLang="ko-KR" sz="1600" b="1" dirty="0"/>
              <a:t>  - </a:t>
            </a:r>
            <a:r>
              <a:rPr lang="ko-KR" altLang="ko-KR" dirty="0"/>
              <a:t>학생은 학습자료내 파일은 읽기만 가능</a:t>
            </a:r>
            <a:endParaRPr lang="en-US" altLang="ko-KR" sz="1600" b="1" dirty="0"/>
          </a:p>
          <a:p>
            <a:r>
              <a:rPr lang="en-US" altLang="ko-KR" sz="1600" b="1" dirty="0"/>
              <a:t>  - </a:t>
            </a:r>
            <a:r>
              <a:rPr lang="ko-KR" altLang="ko-KR" dirty="0"/>
              <a:t>학습자료 수정은 교수만 가능</a:t>
            </a:r>
            <a:r>
              <a:rPr lang="en-US" altLang="ko-KR" sz="1600" b="1" dirty="0"/>
              <a:t> </a:t>
            </a:r>
          </a:p>
          <a:p>
            <a:endParaRPr lang="ko-KR" altLang="en-US" sz="1400" b="1" dirty="0"/>
          </a:p>
        </p:txBody>
      </p:sp>
      <p:pic>
        <p:nvPicPr>
          <p:cNvPr id="11" name="Picture 2" descr="안산대학교 이미지 검색결과">
            <a:extLst>
              <a:ext uri="{FF2B5EF4-FFF2-40B4-BE49-F238E27FC236}">
                <a16:creationId xmlns:a16="http://schemas.microsoft.com/office/drawing/2014/main" id="{D01CFB5F-A037-4C79-8D56-C58A598F9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28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4DF745D-5DAB-47AC-8158-3A9312A10E56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수업용 전자 필기장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D8E01-6956-4866-A020-8102DFED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04361F85-4DC3-46C8-B781-B64864FE2500}"/>
              </a:ext>
            </a:extLst>
          </p:cNvPr>
          <p:cNvGrpSpPr>
            <a:grpSpLocks/>
          </p:cNvGrpSpPr>
          <p:nvPr/>
        </p:nvGrpSpPr>
        <p:grpSpPr bwMode="auto">
          <a:xfrm>
            <a:off x="83126" y="746102"/>
            <a:ext cx="6604002" cy="4417025"/>
            <a:chOff x="0" y="0"/>
            <a:chExt cx="5434" cy="3191"/>
          </a:xfrm>
        </p:grpSpPr>
        <p:pic>
          <p:nvPicPr>
            <p:cNvPr id="9219" name="Picture 3">
              <a:extLst>
                <a:ext uri="{FF2B5EF4-FFF2-40B4-BE49-F238E27FC236}">
                  <a16:creationId xmlns:a16="http://schemas.microsoft.com/office/drawing/2014/main" id="{3B537F68-F8A9-43BA-A5D9-0CFADB72D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34" cy="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A3FF7D49-F0B5-48A6-AB4A-A2CB2A185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213"/>
              <a:ext cx="754" cy="372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94EBB7-E7D1-4852-AC4B-C47744E58674}"/>
              </a:ext>
            </a:extLst>
          </p:cNvPr>
          <p:cNvSpPr txBox="1"/>
          <p:nvPr/>
        </p:nvSpPr>
        <p:spPr>
          <a:xfrm flipH="1">
            <a:off x="6620854" y="744058"/>
            <a:ext cx="5640421" cy="16927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수업용 </a:t>
            </a:r>
            <a:r>
              <a:rPr lang="ko-KR" altLang="en-US" sz="2000" b="1" dirty="0" err="1"/>
              <a:t>전자필기장</a:t>
            </a:r>
            <a:r>
              <a:rPr lang="en-US" altLang="ko-KR" sz="2000" b="1" dirty="0"/>
              <a:t>] </a:t>
            </a:r>
            <a:endParaRPr lang="en-US" altLang="ko-KR" sz="1600" b="1" dirty="0"/>
          </a:p>
          <a:p>
            <a:r>
              <a:rPr lang="ko-KR" altLang="en-US" sz="1600" b="1" dirty="0"/>
              <a:t> 학생 전자 필기장</a:t>
            </a:r>
            <a:endParaRPr lang="en-US" altLang="ko-KR" sz="1600" b="1" dirty="0"/>
          </a:p>
          <a:p>
            <a:r>
              <a:rPr lang="en-US" altLang="ko-KR" sz="1600" b="1" dirty="0"/>
              <a:t>  - </a:t>
            </a:r>
            <a:r>
              <a:rPr lang="ko-KR" altLang="ko-KR" dirty="0"/>
              <a:t>교수님과 각 학생 사이에 공유되는 비공개 공간</a:t>
            </a:r>
          </a:p>
          <a:p>
            <a:r>
              <a:rPr lang="en-US" altLang="ko-KR" sz="1600" b="1" dirty="0"/>
              <a:t>  - </a:t>
            </a:r>
            <a:r>
              <a:rPr lang="ko-KR" altLang="ko-KR" dirty="0"/>
              <a:t>교수님은 모든 학생의 전자 필기장에 </a:t>
            </a:r>
            <a:r>
              <a:rPr lang="ko-KR" altLang="ko-KR" dirty="0" err="1"/>
              <a:t>엑세스</a:t>
            </a:r>
            <a:r>
              <a:rPr lang="ko-KR" altLang="ko-KR" dirty="0"/>
              <a:t> 가능</a:t>
            </a:r>
          </a:p>
          <a:p>
            <a:r>
              <a:rPr lang="en-US" altLang="ko-KR" sz="1600" b="1" dirty="0"/>
              <a:t>  - </a:t>
            </a:r>
            <a:r>
              <a:rPr lang="ko-KR" altLang="ko-KR" dirty="0"/>
              <a:t>학생은 자신의 전자 필기장만 볼 수 있음</a:t>
            </a:r>
            <a:endParaRPr lang="en-US" altLang="ko-KR" sz="1600" b="1" dirty="0"/>
          </a:p>
          <a:p>
            <a:endParaRPr lang="ko-KR" altLang="en-US" sz="1400" b="1" dirty="0"/>
          </a:p>
        </p:txBody>
      </p:sp>
      <p:pic>
        <p:nvPicPr>
          <p:cNvPr id="10" name="Picture 2" descr="안산대학교 이미지 검색결과">
            <a:extLst>
              <a:ext uri="{FF2B5EF4-FFF2-40B4-BE49-F238E27FC236}">
                <a16:creationId xmlns:a16="http://schemas.microsoft.com/office/drawing/2014/main" id="{B58F51F7-C843-4817-8E71-29B3929D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92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11EC92E-0F29-4772-8AFF-276321223410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수업용 과제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B637D-0E62-4347-96E8-D1B35596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Picture 2" descr="안산대학교 이미지 검색결과">
            <a:extLst>
              <a:ext uri="{FF2B5EF4-FFF2-40B4-BE49-F238E27FC236}">
                <a16:creationId xmlns:a16="http://schemas.microsoft.com/office/drawing/2014/main" id="{B6FBBA8A-314B-4B40-B554-BF03435E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D381B8D-7606-450F-81C7-1D292FBA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7C94DF95-9D7A-40D8-BB24-2B8E53280B8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783046"/>
            <a:ext cx="8224982" cy="5352473"/>
            <a:chOff x="0" y="0"/>
            <a:chExt cx="5434" cy="3261"/>
          </a:xfrm>
        </p:grpSpPr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FDB51C87-0343-48DF-B01F-6E62646F6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34" cy="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id="{4A46A942-D7D0-40D8-9310-1278F9C7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220"/>
              <a:ext cx="3649" cy="2458"/>
            </a:xfrm>
            <a:custGeom>
              <a:avLst/>
              <a:gdLst>
                <a:gd name="T0" fmla="+- 0 3188 1677"/>
                <a:gd name="T1" fmla="*/ T0 w 3649"/>
                <a:gd name="T2" fmla="+- 0 221 221"/>
                <a:gd name="T3" fmla="*/ 221 h 2458"/>
                <a:gd name="T4" fmla="+- 0 3576 1677"/>
                <a:gd name="T5" fmla="*/ T4 w 3649"/>
                <a:gd name="T6" fmla="+- 0 221 221"/>
                <a:gd name="T7" fmla="*/ 221 h 2458"/>
                <a:gd name="T8" fmla="+- 0 3576 1677"/>
                <a:gd name="T9" fmla="*/ T8 w 3649"/>
                <a:gd name="T10" fmla="+- 0 542 221"/>
                <a:gd name="T11" fmla="*/ 542 h 2458"/>
                <a:gd name="T12" fmla="+- 0 3188 1677"/>
                <a:gd name="T13" fmla="*/ T12 w 3649"/>
                <a:gd name="T14" fmla="+- 0 542 221"/>
                <a:gd name="T15" fmla="*/ 542 h 2458"/>
                <a:gd name="T16" fmla="+- 0 3188 1677"/>
                <a:gd name="T17" fmla="*/ T16 w 3649"/>
                <a:gd name="T18" fmla="+- 0 221 221"/>
                <a:gd name="T19" fmla="*/ 221 h 2458"/>
                <a:gd name="T20" fmla="+- 0 1677 1677"/>
                <a:gd name="T21" fmla="*/ T20 w 3649"/>
                <a:gd name="T22" fmla="+- 0 748 221"/>
                <a:gd name="T23" fmla="*/ 748 h 2458"/>
                <a:gd name="T24" fmla="+- 0 5325 1677"/>
                <a:gd name="T25" fmla="*/ T24 w 3649"/>
                <a:gd name="T26" fmla="+- 0 748 221"/>
                <a:gd name="T27" fmla="*/ 748 h 2458"/>
                <a:gd name="T28" fmla="+- 0 5325 1677"/>
                <a:gd name="T29" fmla="*/ T28 w 3649"/>
                <a:gd name="T30" fmla="+- 0 1323 221"/>
                <a:gd name="T31" fmla="*/ 1323 h 2458"/>
                <a:gd name="T32" fmla="+- 0 1677 1677"/>
                <a:gd name="T33" fmla="*/ T32 w 3649"/>
                <a:gd name="T34" fmla="+- 0 1323 221"/>
                <a:gd name="T35" fmla="*/ 1323 h 2458"/>
                <a:gd name="T36" fmla="+- 0 1677 1677"/>
                <a:gd name="T37" fmla="*/ T36 w 3649"/>
                <a:gd name="T38" fmla="+- 0 748 221"/>
                <a:gd name="T39" fmla="*/ 748 h 2458"/>
                <a:gd name="T40" fmla="+- 0 1677 1677"/>
                <a:gd name="T41" fmla="*/ T40 w 3649"/>
                <a:gd name="T42" fmla="+- 0 1390 221"/>
                <a:gd name="T43" fmla="*/ 1390 h 2458"/>
                <a:gd name="T44" fmla="+- 0 5325 1677"/>
                <a:gd name="T45" fmla="*/ T44 w 3649"/>
                <a:gd name="T46" fmla="+- 0 1390 221"/>
                <a:gd name="T47" fmla="*/ 1390 h 2458"/>
                <a:gd name="T48" fmla="+- 0 5325 1677"/>
                <a:gd name="T49" fmla="*/ T48 w 3649"/>
                <a:gd name="T50" fmla="+- 0 2678 221"/>
                <a:gd name="T51" fmla="*/ 2678 h 2458"/>
                <a:gd name="T52" fmla="+- 0 1677 1677"/>
                <a:gd name="T53" fmla="*/ T52 w 3649"/>
                <a:gd name="T54" fmla="+- 0 2678 221"/>
                <a:gd name="T55" fmla="*/ 2678 h 2458"/>
                <a:gd name="T56" fmla="+- 0 1677 1677"/>
                <a:gd name="T57" fmla="*/ T56 w 3649"/>
                <a:gd name="T58" fmla="+- 0 1390 221"/>
                <a:gd name="T59" fmla="*/ 1390 h 24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3649" h="2458">
                  <a:moveTo>
                    <a:pt x="1511" y="0"/>
                  </a:moveTo>
                  <a:lnTo>
                    <a:pt x="1899" y="0"/>
                  </a:lnTo>
                  <a:lnTo>
                    <a:pt x="1899" y="321"/>
                  </a:lnTo>
                  <a:lnTo>
                    <a:pt x="1511" y="321"/>
                  </a:lnTo>
                  <a:lnTo>
                    <a:pt x="1511" y="0"/>
                  </a:lnTo>
                  <a:close/>
                  <a:moveTo>
                    <a:pt x="0" y="527"/>
                  </a:moveTo>
                  <a:lnTo>
                    <a:pt x="3648" y="527"/>
                  </a:lnTo>
                  <a:lnTo>
                    <a:pt x="3648" y="1102"/>
                  </a:lnTo>
                  <a:lnTo>
                    <a:pt x="0" y="1102"/>
                  </a:lnTo>
                  <a:lnTo>
                    <a:pt x="0" y="527"/>
                  </a:lnTo>
                  <a:close/>
                  <a:moveTo>
                    <a:pt x="0" y="1169"/>
                  </a:moveTo>
                  <a:lnTo>
                    <a:pt x="3648" y="1169"/>
                  </a:lnTo>
                  <a:lnTo>
                    <a:pt x="3648" y="2457"/>
                  </a:lnTo>
                  <a:lnTo>
                    <a:pt x="0" y="2457"/>
                  </a:lnTo>
                  <a:lnTo>
                    <a:pt x="0" y="1169"/>
                  </a:lnTo>
                  <a:close/>
                </a:path>
              </a:pathLst>
            </a:custGeom>
            <a:noFill/>
            <a:ln w="365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50A6E-4880-45AC-B78C-44A295A173CF}"/>
              </a:ext>
            </a:extLst>
          </p:cNvPr>
          <p:cNvSpPr txBox="1"/>
          <p:nvPr/>
        </p:nvSpPr>
        <p:spPr>
          <a:xfrm flipH="1">
            <a:off x="6399179" y="1912029"/>
            <a:ext cx="5640421" cy="21544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과제</a:t>
            </a:r>
            <a:r>
              <a:rPr lang="en-US" altLang="ko-KR" sz="2000" b="1" dirty="0"/>
              <a:t>] </a:t>
            </a:r>
            <a:endParaRPr lang="en-US" altLang="ko-KR" sz="1600" b="1" dirty="0"/>
          </a:p>
          <a:p>
            <a:r>
              <a:rPr lang="ko-KR" altLang="en-US" sz="1600" b="1" dirty="0"/>
              <a:t> </a:t>
            </a:r>
            <a:r>
              <a:rPr lang="ko-KR" altLang="ko-KR" dirty="0"/>
              <a:t>수업과 관련된 과제 또는 출석 체크</a:t>
            </a:r>
            <a:endParaRPr lang="en-US" altLang="ko-KR" sz="1600" b="1" dirty="0"/>
          </a:p>
          <a:p>
            <a:r>
              <a:rPr lang="en-US" altLang="ko-KR" sz="1600" dirty="0"/>
              <a:t>- </a:t>
            </a:r>
            <a:r>
              <a:rPr lang="ko-KR" altLang="ko-KR" sz="1600" dirty="0"/>
              <a:t>할당됨 </a:t>
            </a:r>
            <a:r>
              <a:rPr lang="en-US" altLang="ko-KR" sz="1600" dirty="0"/>
              <a:t>:</a:t>
            </a:r>
          </a:p>
          <a:p>
            <a:r>
              <a:rPr lang="ko-KR" altLang="en-US" sz="1600" dirty="0"/>
              <a:t>  </a:t>
            </a:r>
            <a:r>
              <a:rPr lang="en-US" altLang="ko-KR" sz="1600" dirty="0"/>
              <a:t>&gt;</a:t>
            </a:r>
            <a:r>
              <a:rPr lang="ko-KR" altLang="ko-KR" sz="1600" dirty="0"/>
              <a:t>제출할 과제 내용</a:t>
            </a:r>
            <a:endParaRPr lang="en-US" altLang="ko-KR" sz="1600" dirty="0"/>
          </a:p>
          <a:p>
            <a:r>
              <a:rPr lang="ko-KR" altLang="en-US" sz="1600" dirty="0"/>
              <a:t>  </a:t>
            </a:r>
            <a:r>
              <a:rPr lang="en-US" altLang="ko-KR" sz="1600" dirty="0"/>
              <a:t>&gt;</a:t>
            </a:r>
            <a:r>
              <a:rPr lang="ko-KR" altLang="en-US" sz="1600" dirty="0"/>
              <a:t> </a:t>
            </a:r>
            <a:r>
              <a:rPr lang="ko-KR" altLang="ko-KR" sz="1600" dirty="0"/>
              <a:t>교수가 설정해 놓은 제출기한 경과 후 제출 안됨</a:t>
            </a:r>
            <a:endParaRPr lang="en-US" altLang="ko-KR" sz="1600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 </a:t>
            </a:r>
            <a:r>
              <a:rPr lang="ko-KR" altLang="ko-KR" sz="1600" dirty="0"/>
              <a:t>완료</a:t>
            </a:r>
            <a:r>
              <a:rPr lang="ko-KR" altLang="en-US" sz="1600" dirty="0"/>
              <a:t>됨 </a:t>
            </a:r>
            <a:r>
              <a:rPr lang="en-US" altLang="ko-KR" sz="1600" dirty="0"/>
              <a:t>: </a:t>
            </a:r>
            <a:endParaRPr lang="ko-KR" altLang="ko-KR" sz="1600" dirty="0"/>
          </a:p>
          <a:p>
            <a:r>
              <a:rPr lang="ko-KR" altLang="en-US" sz="1600" dirty="0"/>
              <a:t>  </a:t>
            </a:r>
            <a:r>
              <a:rPr lang="en-US" altLang="ko-KR" sz="1600" dirty="0"/>
              <a:t>&gt;</a:t>
            </a:r>
            <a:r>
              <a:rPr lang="ko-KR" altLang="en-US" sz="1600" dirty="0"/>
              <a:t> </a:t>
            </a:r>
            <a:r>
              <a:rPr lang="ko-KR" altLang="ko-KR" sz="1600" dirty="0"/>
              <a:t>과제 제출 상태 확인 및 점수 확인</a:t>
            </a:r>
            <a:endParaRPr lang="en-US" altLang="ko-KR" sz="1600" dirty="0"/>
          </a:p>
          <a:p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31865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845C627-0422-437E-B887-CEB7504A9726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수업용 과제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92C22B-E42F-4F14-96CC-00090EE6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4C94C1AC-DC62-4348-90E7-84E1E46B091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62759"/>
            <a:ext cx="7545572" cy="5206410"/>
            <a:chOff x="0" y="0"/>
            <a:chExt cx="5297" cy="3244"/>
          </a:xfrm>
        </p:grpSpPr>
        <p:pic>
          <p:nvPicPr>
            <p:cNvPr id="11267" name="Picture 3">
              <a:extLst>
                <a:ext uri="{FF2B5EF4-FFF2-40B4-BE49-F238E27FC236}">
                  <a16:creationId xmlns:a16="http://schemas.microsoft.com/office/drawing/2014/main" id="{299FB738-DCDB-4E75-A4AF-4CA0D4680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97" cy="3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246E3ED9-C818-4EDB-9237-1085F83EE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15"/>
              <a:ext cx="3464" cy="2736"/>
            </a:xfrm>
            <a:custGeom>
              <a:avLst/>
              <a:gdLst>
                <a:gd name="T0" fmla="+- 0 1684 1684"/>
                <a:gd name="T1" fmla="*/ T0 w 3464"/>
                <a:gd name="T2" fmla="+- 0 1028 216"/>
                <a:gd name="T3" fmla="*/ 1028 h 2736"/>
                <a:gd name="T4" fmla="+- 0 5148 1684"/>
                <a:gd name="T5" fmla="*/ T4 w 3464"/>
                <a:gd name="T6" fmla="+- 0 1028 216"/>
                <a:gd name="T7" fmla="*/ 1028 h 2736"/>
                <a:gd name="T8" fmla="+- 0 5148 1684"/>
                <a:gd name="T9" fmla="*/ T8 w 3464"/>
                <a:gd name="T10" fmla="+- 0 2951 216"/>
                <a:gd name="T11" fmla="*/ 2951 h 2736"/>
                <a:gd name="T12" fmla="+- 0 1684 1684"/>
                <a:gd name="T13" fmla="*/ T12 w 3464"/>
                <a:gd name="T14" fmla="+- 0 2951 216"/>
                <a:gd name="T15" fmla="*/ 2951 h 2736"/>
                <a:gd name="T16" fmla="+- 0 1684 1684"/>
                <a:gd name="T17" fmla="*/ T16 w 3464"/>
                <a:gd name="T18" fmla="+- 0 1028 216"/>
                <a:gd name="T19" fmla="*/ 1028 h 2736"/>
                <a:gd name="T20" fmla="+- 0 4315 1684"/>
                <a:gd name="T21" fmla="*/ T20 w 3464"/>
                <a:gd name="T22" fmla="+- 0 583 216"/>
                <a:gd name="T23" fmla="*/ 583 h 2736"/>
                <a:gd name="T24" fmla="+- 0 5148 1684"/>
                <a:gd name="T25" fmla="*/ T24 w 3464"/>
                <a:gd name="T26" fmla="+- 0 583 216"/>
                <a:gd name="T27" fmla="*/ 583 h 2736"/>
                <a:gd name="T28" fmla="+- 0 5148 1684"/>
                <a:gd name="T29" fmla="*/ T28 w 3464"/>
                <a:gd name="T30" fmla="+- 0 952 216"/>
                <a:gd name="T31" fmla="*/ 952 h 2736"/>
                <a:gd name="T32" fmla="+- 0 4315 1684"/>
                <a:gd name="T33" fmla="*/ T32 w 3464"/>
                <a:gd name="T34" fmla="+- 0 952 216"/>
                <a:gd name="T35" fmla="*/ 952 h 2736"/>
                <a:gd name="T36" fmla="+- 0 4315 1684"/>
                <a:gd name="T37" fmla="*/ T36 w 3464"/>
                <a:gd name="T38" fmla="+- 0 583 216"/>
                <a:gd name="T39" fmla="*/ 583 h 2736"/>
                <a:gd name="T40" fmla="+- 0 3126 1684"/>
                <a:gd name="T41" fmla="*/ T40 w 3464"/>
                <a:gd name="T42" fmla="+- 0 216 216"/>
                <a:gd name="T43" fmla="*/ 216 h 2736"/>
                <a:gd name="T44" fmla="+- 0 3507 1684"/>
                <a:gd name="T45" fmla="*/ T44 w 3464"/>
                <a:gd name="T46" fmla="+- 0 216 216"/>
                <a:gd name="T47" fmla="*/ 216 h 2736"/>
                <a:gd name="T48" fmla="+- 0 3507 1684"/>
                <a:gd name="T49" fmla="*/ T48 w 3464"/>
                <a:gd name="T50" fmla="+- 0 583 216"/>
                <a:gd name="T51" fmla="*/ 583 h 2736"/>
                <a:gd name="T52" fmla="+- 0 3126 1684"/>
                <a:gd name="T53" fmla="*/ T52 w 3464"/>
                <a:gd name="T54" fmla="+- 0 583 216"/>
                <a:gd name="T55" fmla="*/ 583 h 2736"/>
                <a:gd name="T56" fmla="+- 0 3126 1684"/>
                <a:gd name="T57" fmla="*/ T56 w 3464"/>
                <a:gd name="T58" fmla="+- 0 216 216"/>
                <a:gd name="T59" fmla="*/ 216 h 27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3464" h="2736">
                  <a:moveTo>
                    <a:pt x="0" y="812"/>
                  </a:moveTo>
                  <a:lnTo>
                    <a:pt x="3464" y="812"/>
                  </a:lnTo>
                  <a:lnTo>
                    <a:pt x="3464" y="2735"/>
                  </a:lnTo>
                  <a:lnTo>
                    <a:pt x="0" y="2735"/>
                  </a:lnTo>
                  <a:lnTo>
                    <a:pt x="0" y="812"/>
                  </a:lnTo>
                  <a:close/>
                  <a:moveTo>
                    <a:pt x="2631" y="367"/>
                  </a:moveTo>
                  <a:lnTo>
                    <a:pt x="3464" y="367"/>
                  </a:lnTo>
                  <a:lnTo>
                    <a:pt x="3464" y="736"/>
                  </a:lnTo>
                  <a:lnTo>
                    <a:pt x="2631" y="736"/>
                  </a:lnTo>
                  <a:lnTo>
                    <a:pt x="2631" y="367"/>
                  </a:lnTo>
                  <a:close/>
                  <a:moveTo>
                    <a:pt x="1442" y="0"/>
                  </a:moveTo>
                  <a:lnTo>
                    <a:pt x="1823" y="0"/>
                  </a:lnTo>
                  <a:lnTo>
                    <a:pt x="1823" y="367"/>
                  </a:lnTo>
                  <a:lnTo>
                    <a:pt x="1442" y="367"/>
                  </a:lnTo>
                  <a:lnTo>
                    <a:pt x="1442" y="0"/>
                  </a:lnTo>
                  <a:close/>
                </a:path>
              </a:pathLst>
            </a:custGeom>
            <a:noFill/>
            <a:ln w="365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A442926-AE20-4DB3-92CD-589A7E96967B}"/>
              </a:ext>
            </a:extLst>
          </p:cNvPr>
          <p:cNvSpPr txBox="1"/>
          <p:nvPr/>
        </p:nvSpPr>
        <p:spPr>
          <a:xfrm flipH="1">
            <a:off x="5920931" y="4210901"/>
            <a:ext cx="5849310" cy="26468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en-US" altLang="ko-KR" dirty="0"/>
              <a:t>[</a:t>
            </a:r>
            <a:r>
              <a:rPr lang="ko-KR" altLang="ko-KR" dirty="0"/>
              <a:t>과제</a:t>
            </a:r>
            <a:r>
              <a:rPr lang="en-US" altLang="ko-KR" dirty="0"/>
              <a:t>]-</a:t>
            </a:r>
            <a:r>
              <a:rPr lang="ko-KR" altLang="ko-KR" dirty="0"/>
              <a:t>완료됨</a:t>
            </a:r>
            <a:r>
              <a:rPr lang="en-US" altLang="ko-KR" dirty="0"/>
              <a:t>-</a:t>
            </a:r>
            <a:r>
              <a:rPr lang="ko-KR" altLang="ko-KR" dirty="0"/>
              <a:t>항목 선택</a:t>
            </a:r>
            <a:r>
              <a:rPr lang="en-US" altLang="ko-KR" sz="2000" b="1" dirty="0"/>
              <a:t>] </a:t>
            </a:r>
            <a:endParaRPr lang="en-US" altLang="ko-KR" sz="1600" b="1" dirty="0"/>
          </a:p>
          <a:p>
            <a:pPr lvl="0"/>
            <a:r>
              <a:rPr lang="en-US" altLang="ko-KR" dirty="0"/>
              <a:t>[</a:t>
            </a:r>
            <a:r>
              <a:rPr lang="ko-KR" altLang="ko-KR" dirty="0"/>
              <a:t>제출실행 취소</a:t>
            </a:r>
            <a:r>
              <a:rPr lang="en-US" altLang="ko-KR" dirty="0"/>
              <a:t>] </a:t>
            </a:r>
            <a:r>
              <a:rPr lang="ko-KR" altLang="ko-KR" dirty="0"/>
              <a:t>버튼</a:t>
            </a:r>
            <a:r>
              <a:rPr lang="en-US" altLang="ko-KR" dirty="0"/>
              <a:t> : </a:t>
            </a:r>
            <a:r>
              <a:rPr lang="ko-KR" altLang="ko-KR" dirty="0"/>
              <a:t>제출된 과제를 다시 제출</a:t>
            </a:r>
            <a:endParaRPr lang="ko-KR" altLang="ko-KR" sz="2400" dirty="0"/>
          </a:p>
          <a:p>
            <a:r>
              <a:rPr lang="en-US" altLang="ko-KR" dirty="0"/>
              <a:t> </a:t>
            </a:r>
            <a:r>
              <a:rPr lang="ko-KR" altLang="ko-KR" dirty="0" err="1"/>
              <a:t>내작업</a:t>
            </a:r>
            <a:r>
              <a:rPr lang="ko-KR" altLang="ko-KR" dirty="0"/>
              <a:t> 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&gt; </a:t>
            </a:r>
            <a:r>
              <a:rPr lang="ko-KR" altLang="ko-KR" dirty="0"/>
              <a:t>제출된 과제 파일</a:t>
            </a:r>
            <a:r>
              <a:rPr lang="en-US" altLang="ko-KR" sz="2400" dirty="0"/>
              <a:t> </a:t>
            </a:r>
          </a:p>
          <a:p>
            <a:r>
              <a:rPr lang="en-US" altLang="ko-KR" sz="2400" dirty="0"/>
              <a:t>   &gt;</a:t>
            </a:r>
            <a:r>
              <a:rPr lang="ko-KR" altLang="ko-KR" dirty="0"/>
              <a:t>클릭 시 내용 보기 또는 내려 받기</a:t>
            </a:r>
            <a:endParaRPr lang="ko-KR" altLang="ko-KR" sz="2400" dirty="0"/>
          </a:p>
          <a:p>
            <a:pPr lvl="0"/>
            <a:r>
              <a:rPr lang="en-US" altLang="ko-KR" dirty="0"/>
              <a:t> </a:t>
            </a:r>
            <a:r>
              <a:rPr lang="ko-KR" altLang="ko-KR" dirty="0"/>
              <a:t>피드백 </a:t>
            </a:r>
            <a:r>
              <a:rPr lang="en-US" altLang="ko-KR" dirty="0"/>
              <a:t>:</a:t>
            </a:r>
            <a:endParaRPr lang="ko-KR" altLang="ko-KR" sz="2400" dirty="0"/>
          </a:p>
          <a:p>
            <a:r>
              <a:rPr lang="ko-KR" altLang="ko-KR" dirty="0"/>
              <a:t>제출된 과제에 대한 피드백</a:t>
            </a:r>
            <a:endParaRPr lang="ko-KR" altLang="ko-KR" sz="2400" dirty="0"/>
          </a:p>
          <a:p>
            <a:r>
              <a:rPr lang="en-US" altLang="ko-KR" sz="800" dirty="0"/>
              <a:t> </a:t>
            </a:r>
            <a:endParaRPr lang="ko-KR" altLang="ko-KR" sz="3200" dirty="0"/>
          </a:p>
          <a:p>
            <a:r>
              <a:rPr lang="en-US" altLang="ko-KR" u="sng" dirty="0"/>
              <a:t>※ </a:t>
            </a:r>
            <a:r>
              <a:rPr lang="ko-KR" altLang="ko-KR" u="sng" dirty="0"/>
              <a:t>제출된 자료는 삭제 안되고 추가만 가능</a:t>
            </a:r>
            <a:endParaRPr lang="ko-KR" altLang="en-US" sz="3200" b="1" dirty="0"/>
          </a:p>
        </p:txBody>
      </p:sp>
      <p:pic>
        <p:nvPicPr>
          <p:cNvPr id="10" name="Picture 2" descr="안산대학교 이미지 검색결과">
            <a:extLst>
              <a:ext uri="{FF2B5EF4-FFF2-40B4-BE49-F238E27FC236}">
                <a16:creationId xmlns:a16="http://schemas.microsoft.com/office/drawing/2014/main" id="{083C2DCC-B8BF-4CCA-9B56-51F9B94C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7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95412F-A906-4262-8A9F-66A844AB4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" t="12664" r="1" b="28480"/>
          <a:stretch/>
        </p:blipFill>
        <p:spPr>
          <a:xfrm>
            <a:off x="3084248" y="1398915"/>
            <a:ext cx="6023504" cy="497355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198A6DD-4B38-4F08-A1EF-D294501FE5CD}"/>
              </a:ext>
            </a:extLst>
          </p:cNvPr>
          <p:cNvSpPr/>
          <p:nvPr/>
        </p:nvSpPr>
        <p:spPr>
          <a:xfrm>
            <a:off x="5383922" y="3718210"/>
            <a:ext cx="233106" cy="247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3E2141-9E86-4EF2-A3C2-FABDEDACFB45}"/>
              </a:ext>
            </a:extLst>
          </p:cNvPr>
          <p:cNvSpPr/>
          <p:nvPr/>
        </p:nvSpPr>
        <p:spPr>
          <a:xfrm>
            <a:off x="4967155" y="5711476"/>
            <a:ext cx="233106" cy="247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B1CA9-50F5-4D81-8662-230B4078F233}"/>
              </a:ext>
            </a:extLst>
          </p:cNvPr>
          <p:cNvSpPr txBox="1"/>
          <p:nvPr/>
        </p:nvSpPr>
        <p:spPr>
          <a:xfrm flipH="1">
            <a:off x="3084248" y="3688058"/>
            <a:ext cx="1223167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동의에 체크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F3FD1EB-E1E8-4C54-AE04-200DDF8172EA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 flipH="1">
            <a:off x="4307415" y="3841947"/>
            <a:ext cx="107650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86D254-01E3-44B1-9ABE-F9F3104B42BC}"/>
              </a:ext>
            </a:extLst>
          </p:cNvPr>
          <p:cNvSpPr txBox="1"/>
          <p:nvPr/>
        </p:nvSpPr>
        <p:spPr>
          <a:xfrm flipH="1">
            <a:off x="2741591" y="5681324"/>
            <a:ext cx="1223167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동의에 체크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EE6CFEF-D03A-4E7B-AE57-81068B29FAB7}"/>
              </a:ext>
            </a:extLst>
          </p:cNvPr>
          <p:cNvCxnSpPr>
            <a:cxnSpLocks/>
            <a:stCxn id="7" idx="1"/>
            <a:endCxn id="13" idx="1"/>
          </p:cNvCxnSpPr>
          <p:nvPr/>
        </p:nvCxnSpPr>
        <p:spPr>
          <a:xfrm flipH="1">
            <a:off x="3964758" y="5835213"/>
            <a:ext cx="10023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F5F055E-94BB-4747-B68A-C14F36E5534C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6" name="Picture 2" descr="안산대학교 이미지 검색결과">
              <a:extLst>
                <a:ext uri="{FF2B5EF4-FFF2-40B4-BE49-F238E27FC236}">
                  <a16:creationId xmlns:a16="http://schemas.microsoft.com/office/drawing/2014/main" id="{F40407AF-3140-4797-B31D-0D074FE0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E314242-9593-481B-B142-971B475F03BA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9436B6-9E37-498F-A5D4-1980342AA8C1}"/>
              </a:ext>
            </a:extLst>
          </p:cNvPr>
          <p:cNvSpPr txBox="1"/>
          <p:nvPr/>
        </p:nvSpPr>
        <p:spPr>
          <a:xfrm flipH="1">
            <a:off x="3353174" y="1028836"/>
            <a:ext cx="203074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신청하기 화면</a:t>
            </a:r>
            <a:r>
              <a:rPr lang="en-US" altLang="ko-KR" sz="1400" b="1"/>
              <a:t>(</a:t>
            </a:r>
            <a:r>
              <a:rPr lang="ko-KR" altLang="en-US" sz="1400" b="1"/>
              <a:t>약관</a:t>
            </a:r>
            <a:r>
              <a:rPr lang="en-US" altLang="ko-KR" sz="1400" b="1"/>
              <a:t>)</a:t>
            </a:r>
            <a:endParaRPr lang="ko-KR" altLang="en-US" sz="14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669F86-7835-4BC4-8113-326558250C0E}"/>
              </a:ext>
            </a:extLst>
          </p:cNvPr>
          <p:cNvSpPr txBox="1"/>
          <p:nvPr/>
        </p:nvSpPr>
        <p:spPr>
          <a:xfrm>
            <a:off x="5383922" y="3254166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52AA5B-72D5-4764-BC87-D3F02AA41E56}"/>
              </a:ext>
            </a:extLst>
          </p:cNvPr>
          <p:cNvSpPr txBox="1"/>
          <p:nvPr/>
        </p:nvSpPr>
        <p:spPr>
          <a:xfrm>
            <a:off x="4967155" y="5265102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515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349BA6-C959-4064-A004-5E444C9913F8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성적확인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9C006-7496-4C9D-BC68-3AEECB0A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Picture 2" descr="안산대학교 이미지 검색결과">
            <a:extLst>
              <a:ext uri="{FF2B5EF4-FFF2-40B4-BE49-F238E27FC236}">
                <a16:creationId xmlns:a16="http://schemas.microsoft.com/office/drawing/2014/main" id="{0D3B33E6-E744-4BFE-8458-8DABDE28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4C3845B-947B-4B15-8704-33CE4D3C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50106" y="562538"/>
            <a:ext cx="246276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35AC938-5B7F-4950-9F32-8D29AF8B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6D064D9D-57DE-4323-B109-F6A52C56379B}"/>
              </a:ext>
            </a:extLst>
          </p:cNvPr>
          <p:cNvSpPr>
            <a:spLocks/>
          </p:cNvSpPr>
          <p:nvPr/>
        </p:nvSpPr>
        <p:spPr bwMode="auto">
          <a:xfrm>
            <a:off x="2594316" y="1155734"/>
            <a:ext cx="5117928" cy="3968331"/>
          </a:xfrm>
          <a:custGeom>
            <a:avLst/>
            <a:gdLst>
              <a:gd name="T0" fmla="+- 0 1669 1669"/>
              <a:gd name="T1" fmla="*/ T0 w 3498"/>
              <a:gd name="T2" fmla="+- 0 647 259"/>
              <a:gd name="T3" fmla="*/ 647 h 2439"/>
              <a:gd name="T4" fmla="+- 0 5167 1669"/>
              <a:gd name="T5" fmla="*/ T4 w 3498"/>
              <a:gd name="T6" fmla="+- 0 647 259"/>
              <a:gd name="T7" fmla="*/ 647 h 2439"/>
              <a:gd name="T8" fmla="+- 0 5167 1669"/>
              <a:gd name="T9" fmla="*/ T8 w 3498"/>
              <a:gd name="T10" fmla="+- 0 2697 259"/>
              <a:gd name="T11" fmla="*/ 2697 h 2439"/>
              <a:gd name="T12" fmla="+- 0 1669 1669"/>
              <a:gd name="T13" fmla="*/ T12 w 3498"/>
              <a:gd name="T14" fmla="+- 0 2697 259"/>
              <a:gd name="T15" fmla="*/ 2697 h 2439"/>
              <a:gd name="T16" fmla="+- 0 1669 1669"/>
              <a:gd name="T17" fmla="*/ T16 w 3498"/>
              <a:gd name="T18" fmla="+- 0 647 259"/>
              <a:gd name="T19" fmla="*/ 647 h 2439"/>
              <a:gd name="T20" fmla="+- 0 3310 1669"/>
              <a:gd name="T21" fmla="*/ T20 w 3498"/>
              <a:gd name="T22" fmla="+- 0 259 259"/>
              <a:gd name="T23" fmla="*/ 259 h 2439"/>
              <a:gd name="T24" fmla="+- 0 3694 1669"/>
              <a:gd name="T25" fmla="*/ T24 w 3498"/>
              <a:gd name="T26" fmla="+- 0 259 259"/>
              <a:gd name="T27" fmla="*/ 259 h 2439"/>
              <a:gd name="T28" fmla="+- 0 3694 1669"/>
              <a:gd name="T29" fmla="*/ T28 w 3498"/>
              <a:gd name="T30" fmla="+- 0 530 259"/>
              <a:gd name="T31" fmla="*/ 530 h 2439"/>
              <a:gd name="T32" fmla="+- 0 3310 1669"/>
              <a:gd name="T33" fmla="*/ T32 w 3498"/>
              <a:gd name="T34" fmla="+- 0 530 259"/>
              <a:gd name="T35" fmla="*/ 530 h 2439"/>
              <a:gd name="T36" fmla="+- 0 3310 1669"/>
              <a:gd name="T37" fmla="*/ T36 w 3498"/>
              <a:gd name="T38" fmla="+- 0 259 259"/>
              <a:gd name="T39" fmla="*/ 259 h 243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498" h="2439">
                <a:moveTo>
                  <a:pt x="0" y="388"/>
                </a:moveTo>
                <a:lnTo>
                  <a:pt x="3498" y="388"/>
                </a:lnTo>
                <a:lnTo>
                  <a:pt x="3498" y="2438"/>
                </a:lnTo>
                <a:lnTo>
                  <a:pt x="0" y="2438"/>
                </a:lnTo>
                <a:lnTo>
                  <a:pt x="0" y="388"/>
                </a:lnTo>
                <a:close/>
                <a:moveTo>
                  <a:pt x="1641" y="0"/>
                </a:moveTo>
                <a:lnTo>
                  <a:pt x="2025" y="0"/>
                </a:lnTo>
                <a:lnTo>
                  <a:pt x="2025" y="271"/>
                </a:lnTo>
                <a:lnTo>
                  <a:pt x="1641" y="271"/>
                </a:lnTo>
                <a:lnTo>
                  <a:pt x="1641" y="0"/>
                </a:lnTo>
                <a:close/>
              </a:path>
            </a:pathLst>
          </a:custGeom>
          <a:noFill/>
          <a:ln w="3655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4" name="개체 13">
            <a:extLst>
              <a:ext uri="{FF2B5EF4-FFF2-40B4-BE49-F238E27FC236}">
                <a16:creationId xmlns:a16="http://schemas.microsoft.com/office/drawing/2014/main" id="{E0BD0280-72E4-49AC-A406-ECF2B624D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69641"/>
              </p:ext>
            </p:extLst>
          </p:nvPr>
        </p:nvGraphicFramePr>
        <p:xfrm>
          <a:off x="421759" y="902215"/>
          <a:ext cx="7667625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Image" r:id="rId4" imgW="10222200" imgH="6895080" progId="Photoshop.Image.13">
                  <p:embed/>
                </p:oleObj>
              </mc:Choice>
              <mc:Fallback>
                <p:oleObj name="Image" r:id="rId4" imgW="10222200" imgH="6895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59" y="902215"/>
                        <a:ext cx="7667625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E5E7B40-D517-4C79-BB4F-18E4CF02AB84}"/>
              </a:ext>
            </a:extLst>
          </p:cNvPr>
          <p:cNvSpPr txBox="1"/>
          <p:nvPr/>
        </p:nvSpPr>
        <p:spPr>
          <a:xfrm flipH="1">
            <a:off x="5920931" y="4210901"/>
            <a:ext cx="5849310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성적</a:t>
            </a:r>
            <a:r>
              <a:rPr lang="en-US" altLang="ko-KR" sz="2000" b="1" dirty="0"/>
              <a:t>]</a:t>
            </a:r>
          </a:p>
          <a:p>
            <a:pPr algn="ctr"/>
            <a:r>
              <a:rPr lang="en-US" altLang="ko-KR" sz="2000" b="1" dirty="0"/>
              <a:t> </a:t>
            </a:r>
            <a:endParaRPr lang="en-US" altLang="ko-KR" sz="1600" b="1" dirty="0"/>
          </a:p>
          <a:p>
            <a:pPr lvl="0"/>
            <a:r>
              <a:rPr lang="ko-KR" altLang="ko-KR" dirty="0"/>
              <a:t>제출된 과제에 대한 성적 상태 확인</a:t>
            </a:r>
            <a:endParaRPr lang="en-US" altLang="ko-KR" dirty="0"/>
          </a:p>
          <a:p>
            <a:pPr lvl="0"/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0342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596D2AE-4604-40AB-B42F-A6864B920A37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과제확인 및 제출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4BB7128-3087-4EE1-A8A9-3A110EAF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Picture 2" descr="안산대학교 이미지 검색결과">
            <a:extLst>
              <a:ext uri="{FF2B5EF4-FFF2-40B4-BE49-F238E27FC236}">
                <a16:creationId xmlns:a16="http://schemas.microsoft.com/office/drawing/2014/main" id="{29E0DFD8-79AB-49FB-B816-F34D5B6E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1D62FCE9-F727-4A82-9105-60FC44DC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2F5D197-5610-4472-AF54-BB6493E04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EBC227FB-8F20-40FB-9D9E-4FE933D2DEB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82503"/>
            <a:ext cx="7067107" cy="5231218"/>
            <a:chOff x="0" y="0"/>
            <a:chExt cx="5194" cy="2832"/>
          </a:xfrm>
        </p:grpSpPr>
        <p:pic>
          <p:nvPicPr>
            <p:cNvPr id="13315" name="Picture 3">
              <a:extLst>
                <a:ext uri="{FF2B5EF4-FFF2-40B4-BE49-F238E27FC236}">
                  <a16:creationId xmlns:a16="http://schemas.microsoft.com/office/drawing/2014/main" id="{3DEE24C1-D514-473A-9C68-B9601C139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0"/>
              <a:ext cx="513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id="{A1B07DAF-5AE2-4981-A207-712FA056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44"/>
              <a:ext cx="5136" cy="1480"/>
            </a:xfrm>
            <a:custGeom>
              <a:avLst/>
              <a:gdLst>
                <a:gd name="T0" fmla="+- 0 1929 29"/>
                <a:gd name="T1" fmla="*/ T0 w 5136"/>
                <a:gd name="T2" fmla="+- 0 846 245"/>
                <a:gd name="T3" fmla="*/ 846 h 1480"/>
                <a:gd name="T4" fmla="+- 0 5164 29"/>
                <a:gd name="T5" fmla="*/ T4 w 5136"/>
                <a:gd name="T6" fmla="+- 0 846 245"/>
                <a:gd name="T7" fmla="*/ 846 h 1480"/>
                <a:gd name="T8" fmla="+- 0 5164 29"/>
                <a:gd name="T9" fmla="*/ T8 w 5136"/>
                <a:gd name="T10" fmla="+- 0 1556 245"/>
                <a:gd name="T11" fmla="*/ 1556 h 1480"/>
                <a:gd name="T12" fmla="+- 0 1929 29"/>
                <a:gd name="T13" fmla="*/ T12 w 5136"/>
                <a:gd name="T14" fmla="+- 0 1556 245"/>
                <a:gd name="T15" fmla="*/ 1556 h 1480"/>
                <a:gd name="T16" fmla="+- 0 1929 29"/>
                <a:gd name="T17" fmla="*/ T16 w 5136"/>
                <a:gd name="T18" fmla="+- 0 846 245"/>
                <a:gd name="T19" fmla="*/ 846 h 1480"/>
                <a:gd name="T20" fmla="+- 0 3641 29"/>
                <a:gd name="T21" fmla="*/ T20 w 5136"/>
                <a:gd name="T22" fmla="+- 0 245 245"/>
                <a:gd name="T23" fmla="*/ 245 h 1480"/>
                <a:gd name="T24" fmla="+- 0 3975 29"/>
                <a:gd name="T25" fmla="*/ T24 w 5136"/>
                <a:gd name="T26" fmla="+- 0 245 245"/>
                <a:gd name="T27" fmla="*/ 245 h 1480"/>
                <a:gd name="T28" fmla="+- 0 3975 29"/>
                <a:gd name="T29" fmla="*/ T28 w 5136"/>
                <a:gd name="T30" fmla="+- 0 580 245"/>
                <a:gd name="T31" fmla="*/ 580 h 1480"/>
                <a:gd name="T32" fmla="+- 0 3641 29"/>
                <a:gd name="T33" fmla="*/ T32 w 5136"/>
                <a:gd name="T34" fmla="+- 0 580 245"/>
                <a:gd name="T35" fmla="*/ 580 h 1480"/>
                <a:gd name="T36" fmla="+- 0 3641 29"/>
                <a:gd name="T37" fmla="*/ T36 w 5136"/>
                <a:gd name="T38" fmla="+- 0 245 245"/>
                <a:gd name="T39" fmla="*/ 245 h 1480"/>
                <a:gd name="T40" fmla="+- 0 29 29"/>
                <a:gd name="T41" fmla="*/ T40 w 5136"/>
                <a:gd name="T42" fmla="+- 0 1223 245"/>
                <a:gd name="T43" fmla="*/ 1223 h 1480"/>
                <a:gd name="T44" fmla="+- 0 362 29"/>
                <a:gd name="T45" fmla="*/ T44 w 5136"/>
                <a:gd name="T46" fmla="+- 0 1223 245"/>
                <a:gd name="T47" fmla="*/ 1223 h 1480"/>
                <a:gd name="T48" fmla="+- 0 362 29"/>
                <a:gd name="T49" fmla="*/ T48 w 5136"/>
                <a:gd name="T50" fmla="+- 0 1556 245"/>
                <a:gd name="T51" fmla="*/ 1556 h 1480"/>
                <a:gd name="T52" fmla="+- 0 29 29"/>
                <a:gd name="T53" fmla="*/ T52 w 5136"/>
                <a:gd name="T54" fmla="+- 0 1556 245"/>
                <a:gd name="T55" fmla="*/ 1556 h 1480"/>
                <a:gd name="T56" fmla="+- 0 29 29"/>
                <a:gd name="T57" fmla="*/ T56 w 5136"/>
                <a:gd name="T58" fmla="+- 0 1223 245"/>
                <a:gd name="T59" fmla="*/ 1223 h 1480"/>
                <a:gd name="T60" fmla="+- 0 362 29"/>
                <a:gd name="T61" fmla="*/ T60 w 5136"/>
                <a:gd name="T62" fmla="+- 0 1390 245"/>
                <a:gd name="T63" fmla="*/ 1390 h 1480"/>
                <a:gd name="T64" fmla="+- 0 1929 29"/>
                <a:gd name="T65" fmla="*/ T64 w 5136"/>
                <a:gd name="T66" fmla="+- 0 1390 245"/>
                <a:gd name="T67" fmla="*/ 1390 h 1480"/>
                <a:gd name="T68" fmla="+- 0 1929 29"/>
                <a:gd name="T69" fmla="*/ T68 w 5136"/>
                <a:gd name="T70" fmla="+- 0 1724 245"/>
                <a:gd name="T71" fmla="*/ 1724 h 1480"/>
                <a:gd name="T72" fmla="+- 0 362 29"/>
                <a:gd name="T73" fmla="*/ T72 w 5136"/>
                <a:gd name="T74" fmla="+- 0 1724 245"/>
                <a:gd name="T75" fmla="*/ 1724 h 1480"/>
                <a:gd name="T76" fmla="+- 0 362 29"/>
                <a:gd name="T77" fmla="*/ T76 w 5136"/>
                <a:gd name="T78" fmla="+- 0 1390 245"/>
                <a:gd name="T79" fmla="*/ 1390 h 1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5136" h="1480">
                  <a:moveTo>
                    <a:pt x="1900" y="601"/>
                  </a:moveTo>
                  <a:lnTo>
                    <a:pt x="5135" y="601"/>
                  </a:lnTo>
                  <a:lnTo>
                    <a:pt x="5135" y="1311"/>
                  </a:lnTo>
                  <a:lnTo>
                    <a:pt x="1900" y="1311"/>
                  </a:lnTo>
                  <a:lnTo>
                    <a:pt x="1900" y="601"/>
                  </a:lnTo>
                  <a:close/>
                  <a:moveTo>
                    <a:pt x="3612" y="0"/>
                  </a:moveTo>
                  <a:lnTo>
                    <a:pt x="3946" y="0"/>
                  </a:lnTo>
                  <a:lnTo>
                    <a:pt x="3946" y="335"/>
                  </a:lnTo>
                  <a:lnTo>
                    <a:pt x="3612" y="335"/>
                  </a:lnTo>
                  <a:lnTo>
                    <a:pt x="3612" y="0"/>
                  </a:lnTo>
                  <a:close/>
                  <a:moveTo>
                    <a:pt x="0" y="978"/>
                  </a:moveTo>
                  <a:lnTo>
                    <a:pt x="333" y="978"/>
                  </a:lnTo>
                  <a:lnTo>
                    <a:pt x="333" y="1311"/>
                  </a:lnTo>
                  <a:lnTo>
                    <a:pt x="0" y="1311"/>
                  </a:lnTo>
                  <a:lnTo>
                    <a:pt x="0" y="978"/>
                  </a:lnTo>
                  <a:close/>
                  <a:moveTo>
                    <a:pt x="333" y="1145"/>
                  </a:moveTo>
                  <a:lnTo>
                    <a:pt x="1900" y="1145"/>
                  </a:lnTo>
                  <a:lnTo>
                    <a:pt x="1900" y="1479"/>
                  </a:lnTo>
                  <a:lnTo>
                    <a:pt x="333" y="1479"/>
                  </a:lnTo>
                  <a:lnTo>
                    <a:pt x="333" y="1145"/>
                  </a:lnTo>
                  <a:close/>
                </a:path>
              </a:pathLst>
            </a:custGeom>
            <a:noFill/>
            <a:ln w="365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8BB1350-CECB-4470-BD0A-CEB911C54F97}"/>
              </a:ext>
            </a:extLst>
          </p:cNvPr>
          <p:cNvSpPr txBox="1"/>
          <p:nvPr/>
        </p:nvSpPr>
        <p:spPr>
          <a:xfrm flipH="1">
            <a:off x="5920931" y="4210901"/>
            <a:ext cx="5849310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팀</a:t>
            </a:r>
            <a:r>
              <a:rPr lang="en-US" altLang="ko-KR" sz="2000" b="1" dirty="0"/>
              <a:t>]- [</a:t>
            </a:r>
            <a:r>
              <a:rPr lang="ko-KR" altLang="en-US" sz="2000" b="1" dirty="0"/>
              <a:t>교과목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팀</a:t>
            </a:r>
            <a:r>
              <a:rPr lang="en-US" altLang="ko-KR" sz="2000" b="1" dirty="0"/>
              <a:t>)] - </a:t>
            </a:r>
            <a:r>
              <a:rPr lang="ko-KR" altLang="en-US" sz="2000" b="1" dirty="0"/>
              <a:t>과제클릭</a:t>
            </a:r>
            <a:endParaRPr lang="en-US" altLang="ko-KR" sz="2000" b="1" dirty="0"/>
          </a:p>
          <a:p>
            <a:pPr algn="ctr"/>
            <a:r>
              <a:rPr lang="en-US" altLang="ko-KR" sz="2000" b="1" dirty="0"/>
              <a:t> </a:t>
            </a:r>
            <a:endParaRPr lang="en-US" altLang="ko-KR" sz="1600" b="1" dirty="0"/>
          </a:p>
          <a:p>
            <a:pPr marL="285750" lvl="0" indent="-285750">
              <a:buFontTx/>
              <a:buChar char="-"/>
            </a:pPr>
            <a:r>
              <a:rPr lang="ko-KR" altLang="en-US" dirty="0"/>
              <a:t>할당됨 </a:t>
            </a:r>
            <a:r>
              <a:rPr lang="en-US" altLang="ko-KR" dirty="0"/>
              <a:t>: </a:t>
            </a:r>
            <a:r>
              <a:rPr lang="ko-KR" altLang="en-US" dirty="0"/>
              <a:t>과제제목과 제출기한 확인</a:t>
            </a:r>
            <a:endParaRPr lang="en-US" altLang="ko-KR" dirty="0"/>
          </a:p>
          <a:p>
            <a:pPr marL="457200" lvl="0" indent="-457200">
              <a:buFontTx/>
              <a:buChar char="-"/>
            </a:pP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82086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8D06E19-AC8A-420E-8270-92C5D4A9A3C8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과제제출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5F11-CDFD-4302-B36B-8C5920D1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Picture 2" descr="안산대학교 이미지 검색결과">
            <a:extLst>
              <a:ext uri="{FF2B5EF4-FFF2-40B4-BE49-F238E27FC236}">
                <a16:creationId xmlns:a16="http://schemas.microsoft.com/office/drawing/2014/main" id="{CCA4F53D-F804-4901-9921-3C00D1D3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A21D0CE2-AC9D-4407-A793-126D9A84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69B4B4A-9241-43F2-834C-64671D52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2D1B61-A23C-4837-8142-09125F84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010092"/>
            <a:ext cx="275355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61A92BC0-8C46-4B14-B943-7DDD59383D0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10093"/>
            <a:ext cx="7407349" cy="4593265"/>
            <a:chOff x="0" y="0"/>
            <a:chExt cx="5165" cy="3038"/>
          </a:xfrm>
        </p:grpSpPr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6A70764E-A5EC-4927-A6B6-72704675C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36" cy="3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383BFEBE-4166-4423-867D-4A9482F9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719"/>
              <a:ext cx="734" cy="283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729B4931-4489-42FA-BB0F-D231A8BA2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1126"/>
              <a:ext cx="3181" cy="1763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D3275985-1E16-44E1-B69C-300735FB7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068"/>
              <a:ext cx="619" cy="247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2FB7A9-5B91-4875-B7FD-03FC1A3CE1FF}"/>
              </a:ext>
            </a:extLst>
          </p:cNvPr>
          <p:cNvSpPr txBox="1"/>
          <p:nvPr/>
        </p:nvSpPr>
        <p:spPr>
          <a:xfrm flipH="1">
            <a:off x="5920931" y="4210901"/>
            <a:ext cx="5849310" cy="25237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팀</a:t>
            </a:r>
            <a:r>
              <a:rPr lang="en-US" altLang="ko-KR" sz="2000" b="1" dirty="0"/>
              <a:t>]- [</a:t>
            </a:r>
            <a:r>
              <a:rPr lang="ko-KR" altLang="en-US" sz="2000" b="1" dirty="0"/>
              <a:t>교과목</a:t>
            </a:r>
            <a:r>
              <a:rPr lang="en-US" altLang="ko-KR" sz="2000" b="1" dirty="0"/>
              <a:t>] – </a:t>
            </a:r>
            <a:r>
              <a:rPr lang="ko-KR" altLang="en-US" sz="2000" b="1" dirty="0"/>
              <a:t>과제</a:t>
            </a:r>
            <a:r>
              <a:rPr lang="en-US" altLang="ko-KR" sz="2000" b="1" dirty="0"/>
              <a:t>[</a:t>
            </a:r>
            <a:r>
              <a:rPr lang="ko-KR" altLang="en-US" sz="2000" b="1" dirty="0"/>
              <a:t>할당됨</a:t>
            </a:r>
            <a:r>
              <a:rPr lang="en-US" altLang="ko-KR" sz="2000" b="1" dirty="0"/>
              <a:t>]</a:t>
            </a:r>
          </a:p>
          <a:p>
            <a:pPr algn="ctr"/>
            <a:endParaRPr lang="en-US" altLang="ko-KR" sz="1600" b="1" dirty="0"/>
          </a:p>
          <a:p>
            <a:r>
              <a:rPr lang="en-US" altLang="ko-KR" dirty="0"/>
              <a:t>- </a:t>
            </a:r>
            <a:r>
              <a:rPr lang="ko-KR" altLang="ko-KR" dirty="0"/>
              <a:t>과제명 클릭</a:t>
            </a:r>
          </a:p>
          <a:p>
            <a:r>
              <a:rPr lang="en-US" altLang="ko-KR" dirty="0"/>
              <a:t>- [+</a:t>
            </a:r>
            <a:r>
              <a:rPr lang="ko-KR" altLang="ko-KR" dirty="0"/>
              <a:t>작업추가</a:t>
            </a:r>
            <a:r>
              <a:rPr lang="en-US" altLang="ko-KR" dirty="0"/>
              <a:t>] </a:t>
            </a:r>
            <a:r>
              <a:rPr lang="ko-KR" altLang="ko-KR" dirty="0"/>
              <a:t>클릭</a:t>
            </a:r>
          </a:p>
          <a:p>
            <a:r>
              <a:rPr lang="en-US" altLang="ko-KR" dirty="0"/>
              <a:t>- </a:t>
            </a:r>
            <a:r>
              <a:rPr lang="ko-KR" altLang="ko-KR" dirty="0"/>
              <a:t>지침</a:t>
            </a:r>
            <a:r>
              <a:rPr lang="en-US" altLang="ko-KR" dirty="0"/>
              <a:t> : </a:t>
            </a:r>
            <a:r>
              <a:rPr lang="ko-KR" altLang="ko-KR" dirty="0"/>
              <a:t>과제에 대한 내용</a:t>
            </a:r>
          </a:p>
          <a:p>
            <a:pPr lvl="0"/>
            <a:r>
              <a:rPr lang="en-US" altLang="ko-KR" dirty="0"/>
              <a:t>- </a:t>
            </a:r>
            <a:r>
              <a:rPr lang="ko-KR" altLang="ko-KR" dirty="0" err="1"/>
              <a:t>내작업</a:t>
            </a:r>
            <a:r>
              <a:rPr lang="en-US" altLang="ko-KR" dirty="0"/>
              <a:t> : </a:t>
            </a:r>
            <a:r>
              <a:rPr lang="ko-KR" altLang="ko-KR" dirty="0"/>
              <a:t>과제물 참고자료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[+</a:t>
            </a:r>
            <a:r>
              <a:rPr lang="ko-KR" altLang="ko-KR" dirty="0"/>
              <a:t>작업추가</a:t>
            </a:r>
            <a:r>
              <a:rPr lang="en-US" altLang="ko-KR" dirty="0"/>
              <a:t>] : </a:t>
            </a:r>
            <a:r>
              <a:rPr lang="ko-KR" altLang="ko-KR" dirty="0"/>
              <a:t>내 과제물 파일 올리기</a:t>
            </a:r>
            <a:endParaRPr lang="en-US" altLang="ko-KR" dirty="0"/>
          </a:p>
          <a:p>
            <a:pPr marL="457200" indent="-457200">
              <a:buFontTx/>
              <a:buChar char="-"/>
            </a:pP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0600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74D98B2-CC98-4BA0-AB90-C458894562A0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과제제출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2D219-BA56-4AFB-BDD8-A5BF9318C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Picture 2" descr="안산대학교 이미지 검색결과">
            <a:extLst>
              <a:ext uri="{FF2B5EF4-FFF2-40B4-BE49-F238E27FC236}">
                <a16:creationId xmlns:a16="http://schemas.microsoft.com/office/drawing/2014/main" id="{6BE12C50-BA04-4673-B3D9-6034BC53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6F00BAB8-DD62-4BB1-88E6-41E006581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340C35-CE2A-458A-9821-1F2BAB6B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0824A9A-580A-445D-A49E-0A969DDC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4B83B09F-29BC-4FBA-B6AF-CCDE287DDA9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71107"/>
            <a:ext cx="6716233" cy="4536558"/>
            <a:chOff x="0" y="0"/>
            <a:chExt cx="5198" cy="3081"/>
          </a:xfrm>
        </p:grpSpPr>
        <p:pic>
          <p:nvPicPr>
            <p:cNvPr id="15363" name="Picture 3">
              <a:extLst>
                <a:ext uri="{FF2B5EF4-FFF2-40B4-BE49-F238E27FC236}">
                  <a16:creationId xmlns:a16="http://schemas.microsoft.com/office/drawing/2014/main" id="{74AA2C84-2511-4B77-A345-E135B8F96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98" cy="3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49DD4476-B82B-4096-98D4-94DD35A6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2462"/>
              <a:ext cx="1646" cy="372"/>
            </a:xfrm>
            <a:prstGeom prst="rect">
              <a:avLst/>
            </a:prstGeom>
            <a:noFill/>
            <a:ln w="36551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42E4F9-5E71-4D13-98C1-4E067D6753EE}"/>
              </a:ext>
            </a:extLst>
          </p:cNvPr>
          <p:cNvSpPr txBox="1"/>
          <p:nvPr/>
        </p:nvSpPr>
        <p:spPr>
          <a:xfrm flipH="1">
            <a:off x="7094410" y="2155653"/>
            <a:ext cx="4692720" cy="19697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 err="1"/>
              <a:t>파일업로드</a:t>
            </a:r>
            <a:r>
              <a:rPr lang="ko-KR" altLang="en-US" sz="2000" b="1" dirty="0"/>
              <a:t> 기능</a:t>
            </a:r>
            <a:r>
              <a:rPr lang="en-US" altLang="ko-KR" sz="2000" b="1" dirty="0"/>
              <a:t>]</a:t>
            </a:r>
          </a:p>
          <a:p>
            <a:pPr algn="ctr"/>
            <a:endParaRPr lang="en-US" altLang="ko-KR" sz="1600" b="1" dirty="0"/>
          </a:p>
          <a:p>
            <a:r>
              <a:rPr lang="en-US" altLang="ko-KR" dirty="0"/>
              <a:t> [</a:t>
            </a:r>
            <a:r>
              <a:rPr lang="ko-KR" altLang="ko-KR" dirty="0"/>
              <a:t>이 디바이스에서 업로드</a:t>
            </a:r>
            <a:r>
              <a:rPr lang="en-US" altLang="ko-KR" dirty="0"/>
              <a:t>] </a:t>
            </a:r>
            <a:r>
              <a:rPr lang="ko-KR" altLang="ko-KR" dirty="0"/>
              <a:t>클릭</a:t>
            </a:r>
            <a:endParaRPr lang="en-US" altLang="ko-KR" dirty="0"/>
          </a:p>
          <a:p>
            <a:r>
              <a:rPr lang="en-US" altLang="ko-KR" dirty="0"/>
              <a:t> – </a:t>
            </a:r>
            <a:r>
              <a:rPr lang="ko-KR" altLang="ko-KR" dirty="0"/>
              <a:t>관련 파 일 첨부</a:t>
            </a:r>
            <a:endParaRPr lang="en-US" altLang="ko-KR" dirty="0"/>
          </a:p>
          <a:p>
            <a:r>
              <a:rPr lang="en-US" altLang="ko-KR" dirty="0"/>
              <a:t> – [</a:t>
            </a:r>
            <a:r>
              <a:rPr lang="ko-KR" altLang="ko-KR" dirty="0"/>
              <a:t>확인</a:t>
            </a:r>
            <a:r>
              <a:rPr lang="en-US" altLang="ko-KR" dirty="0"/>
              <a:t>]</a:t>
            </a:r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4316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7AF0EE6-DC4C-4230-B04A-428397E8907A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과제제출</a:t>
            </a:r>
          </a:p>
        </p:txBody>
      </p:sp>
      <p:pic>
        <p:nvPicPr>
          <p:cNvPr id="5" name="Picture 2" descr="안산대학교 이미지 검색결과">
            <a:extLst>
              <a:ext uri="{FF2B5EF4-FFF2-40B4-BE49-F238E27FC236}">
                <a16:creationId xmlns:a16="http://schemas.microsoft.com/office/drawing/2014/main" id="{FAE6D6F5-7CF9-4319-8B27-1CCF735A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D138B1D-7C60-47BE-BB55-1B682225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EF42D7-E726-4ADF-8DE6-A50F90CA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51E69B9-81B7-412E-9B23-F4ECA72C927E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845495"/>
            <a:ext cx="7535333" cy="5239216"/>
            <a:chOff x="0" y="0"/>
            <a:chExt cx="5568" cy="3429"/>
          </a:xfrm>
        </p:grpSpPr>
        <p:pic>
          <p:nvPicPr>
            <p:cNvPr id="16387" name="Picture 3">
              <a:extLst>
                <a:ext uri="{FF2B5EF4-FFF2-40B4-BE49-F238E27FC236}">
                  <a16:creationId xmlns:a16="http://schemas.microsoft.com/office/drawing/2014/main" id="{6BCDB88E-8774-49D7-893A-D128E50A8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8" cy="3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id="{ADF6FCB6-8F70-470D-B668-9B328A2E6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776"/>
              <a:ext cx="3164" cy="1926"/>
            </a:xfrm>
            <a:custGeom>
              <a:avLst/>
              <a:gdLst>
                <a:gd name="T0" fmla="+- 0 4582 2214"/>
                <a:gd name="T1" fmla="*/ T0 w 3164"/>
                <a:gd name="T2" fmla="+- 0 777 777"/>
                <a:gd name="T3" fmla="*/ 777 h 1926"/>
                <a:gd name="T4" fmla="+- 0 5378 2214"/>
                <a:gd name="T5" fmla="*/ T4 w 3164"/>
                <a:gd name="T6" fmla="+- 0 777 777"/>
                <a:gd name="T7" fmla="*/ 777 h 1926"/>
                <a:gd name="T8" fmla="+- 0 5378 2214"/>
                <a:gd name="T9" fmla="*/ T8 w 3164"/>
                <a:gd name="T10" fmla="+- 0 1165 777"/>
                <a:gd name="T11" fmla="*/ 1165 h 1926"/>
                <a:gd name="T12" fmla="+- 0 4582 2214"/>
                <a:gd name="T13" fmla="*/ T12 w 3164"/>
                <a:gd name="T14" fmla="+- 0 1165 777"/>
                <a:gd name="T15" fmla="*/ 1165 h 1926"/>
                <a:gd name="T16" fmla="+- 0 4582 2214"/>
                <a:gd name="T17" fmla="*/ T16 w 3164"/>
                <a:gd name="T18" fmla="+- 0 777 777"/>
                <a:gd name="T19" fmla="*/ 777 h 1926"/>
                <a:gd name="T20" fmla="+- 0 2214 2214"/>
                <a:gd name="T21" fmla="*/ T20 w 3164"/>
                <a:gd name="T22" fmla="+- 0 2313 777"/>
                <a:gd name="T23" fmla="*/ 2313 h 1926"/>
                <a:gd name="T24" fmla="+- 0 5378 2214"/>
                <a:gd name="T25" fmla="*/ T24 w 3164"/>
                <a:gd name="T26" fmla="+- 0 2313 777"/>
                <a:gd name="T27" fmla="*/ 2313 h 1926"/>
                <a:gd name="T28" fmla="+- 0 5378 2214"/>
                <a:gd name="T29" fmla="*/ T28 w 3164"/>
                <a:gd name="T30" fmla="+- 0 2702 777"/>
                <a:gd name="T31" fmla="*/ 2702 h 1926"/>
                <a:gd name="T32" fmla="+- 0 2214 2214"/>
                <a:gd name="T33" fmla="*/ T32 w 3164"/>
                <a:gd name="T34" fmla="+- 0 2702 777"/>
                <a:gd name="T35" fmla="*/ 2702 h 1926"/>
                <a:gd name="T36" fmla="+- 0 2214 2214"/>
                <a:gd name="T37" fmla="*/ T36 w 3164"/>
                <a:gd name="T38" fmla="+- 0 2313 777"/>
                <a:gd name="T39" fmla="*/ 2313 h 19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164" h="1926">
                  <a:moveTo>
                    <a:pt x="2368" y="0"/>
                  </a:moveTo>
                  <a:lnTo>
                    <a:pt x="3164" y="0"/>
                  </a:lnTo>
                  <a:lnTo>
                    <a:pt x="3164" y="388"/>
                  </a:lnTo>
                  <a:lnTo>
                    <a:pt x="2368" y="388"/>
                  </a:lnTo>
                  <a:lnTo>
                    <a:pt x="2368" y="0"/>
                  </a:lnTo>
                  <a:close/>
                  <a:moveTo>
                    <a:pt x="0" y="1536"/>
                  </a:moveTo>
                  <a:lnTo>
                    <a:pt x="3164" y="1536"/>
                  </a:lnTo>
                  <a:lnTo>
                    <a:pt x="3164" y="1925"/>
                  </a:lnTo>
                  <a:lnTo>
                    <a:pt x="0" y="1925"/>
                  </a:lnTo>
                  <a:lnTo>
                    <a:pt x="0" y="1536"/>
                  </a:lnTo>
                  <a:close/>
                </a:path>
              </a:pathLst>
            </a:custGeom>
            <a:noFill/>
            <a:ln w="365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BDDEE9-F59B-4782-8E44-6B4DC70D6100}"/>
              </a:ext>
            </a:extLst>
          </p:cNvPr>
          <p:cNvSpPr txBox="1"/>
          <p:nvPr/>
        </p:nvSpPr>
        <p:spPr>
          <a:xfrm flipH="1">
            <a:off x="7532200" y="2686230"/>
            <a:ext cx="4692720" cy="16927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파일등록확인</a:t>
            </a:r>
            <a:r>
              <a:rPr lang="en-US" altLang="ko-KR" sz="2000" b="1" dirty="0"/>
              <a:t>]</a:t>
            </a:r>
          </a:p>
          <a:p>
            <a:pPr algn="ctr"/>
            <a:endParaRPr lang="en-US" altLang="ko-KR" sz="1600" b="1" dirty="0"/>
          </a:p>
          <a:p>
            <a:r>
              <a:rPr lang="en-US" altLang="ko-KR" dirty="0"/>
              <a:t> -  [</a:t>
            </a:r>
            <a:r>
              <a:rPr lang="ko-KR" altLang="ko-KR" dirty="0"/>
              <a:t>제출</a:t>
            </a:r>
            <a:r>
              <a:rPr lang="en-US" altLang="ko-KR" dirty="0"/>
              <a:t>]</a:t>
            </a:r>
            <a:r>
              <a:rPr lang="ko-KR" altLang="ko-KR" dirty="0"/>
              <a:t>버튼</a:t>
            </a:r>
            <a:r>
              <a:rPr lang="en-US" altLang="ko-KR" dirty="0"/>
              <a:t>  </a:t>
            </a:r>
            <a:r>
              <a:rPr lang="ko-KR" altLang="ko-KR" dirty="0"/>
              <a:t>클</a:t>
            </a:r>
            <a:r>
              <a:rPr lang="en-US" altLang="ko-KR" dirty="0"/>
              <a:t>  </a:t>
            </a:r>
            <a:r>
              <a:rPr lang="ko-KR" altLang="ko-KR" dirty="0"/>
              <a:t>릭</a:t>
            </a:r>
          </a:p>
          <a:p>
            <a:r>
              <a:rPr lang="en-US" altLang="ko-KR" dirty="0"/>
              <a:t> - </a:t>
            </a:r>
            <a:r>
              <a:rPr lang="ko-KR" altLang="ko-KR" dirty="0"/>
              <a:t>단</a:t>
            </a:r>
            <a:r>
              <a:rPr lang="en-US" altLang="ko-KR" dirty="0"/>
              <a:t>, </a:t>
            </a:r>
            <a:r>
              <a:rPr lang="ko-KR" altLang="ko-KR" dirty="0"/>
              <a:t>제출된 과제물은 삭제 불가</a:t>
            </a:r>
            <a:endParaRPr lang="en-US" altLang="ko-KR" dirty="0"/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8104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9447770-9B59-46C8-BCF9-FE4CB9057A3A}"/>
              </a:ext>
            </a:extLst>
          </p:cNvPr>
          <p:cNvSpPr/>
          <p:nvPr/>
        </p:nvSpPr>
        <p:spPr>
          <a:xfrm>
            <a:off x="0" y="-21021"/>
            <a:ext cx="11561353" cy="630646"/>
          </a:xfrm>
          <a:prstGeom prst="rect">
            <a:avLst/>
          </a:prstGeom>
          <a:solidFill>
            <a:srgbClr val="168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Microsoft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 </a:t>
            </a:r>
            <a:r>
              <a:rPr lang="ko-KR" alt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과제제출</a:t>
            </a:r>
          </a:p>
        </p:txBody>
      </p:sp>
      <p:pic>
        <p:nvPicPr>
          <p:cNvPr id="5" name="Picture 2" descr="안산대학교 이미지 검색결과">
            <a:extLst>
              <a:ext uri="{FF2B5EF4-FFF2-40B4-BE49-F238E27FC236}">
                <a16:creationId xmlns:a16="http://schemas.microsoft.com/office/drawing/2014/main" id="{6BCDDFB0-DD99-4BFE-92C1-45345135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3" y="-21021"/>
            <a:ext cx="630647" cy="6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D95F6-AE8A-4E60-A525-CEC509B1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1A0B30-757C-4F28-93CD-B5252E0B3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462D0A51-C0A5-421F-9F10-E1E84A813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09317"/>
              </p:ext>
            </p:extLst>
          </p:nvPr>
        </p:nvGraphicFramePr>
        <p:xfrm>
          <a:off x="152399" y="762024"/>
          <a:ext cx="544689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Image" r:id="rId4" imgW="4723560" imgH="2996640" progId="Photoshop.Image.13">
                  <p:embed/>
                </p:oleObj>
              </mc:Choice>
              <mc:Fallback>
                <p:oleObj name="Image" r:id="rId4" imgW="4723560" imgH="2996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" y="762024"/>
                        <a:ext cx="544689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E9BF0E-3151-4B0C-B316-2807C57A78C8}"/>
              </a:ext>
            </a:extLst>
          </p:cNvPr>
          <p:cNvSpPr txBox="1"/>
          <p:nvPr/>
        </p:nvSpPr>
        <p:spPr>
          <a:xfrm flipH="1">
            <a:off x="5828342" y="757363"/>
            <a:ext cx="6048334" cy="14157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제출내용 확인</a:t>
            </a:r>
            <a:r>
              <a:rPr lang="en-US" altLang="ko-KR" sz="2000" b="1" dirty="0"/>
              <a:t>]</a:t>
            </a:r>
          </a:p>
          <a:p>
            <a:pPr algn="ctr"/>
            <a:endParaRPr lang="en-US" altLang="ko-KR" sz="1600" b="1" dirty="0"/>
          </a:p>
          <a:p>
            <a:r>
              <a:rPr lang="en-US" altLang="ko-KR" dirty="0"/>
              <a:t> -  </a:t>
            </a:r>
            <a:r>
              <a:rPr lang="ko-KR" altLang="ko-KR" dirty="0"/>
              <a:t>제출된 시간 및 </a:t>
            </a:r>
            <a:r>
              <a:rPr lang="ko-KR" altLang="ko-KR" dirty="0" err="1"/>
              <a:t>업로드된</a:t>
            </a:r>
            <a:r>
              <a:rPr lang="ko-KR" altLang="ko-KR" dirty="0"/>
              <a:t> 과제물 파일 확인</a:t>
            </a:r>
            <a:endParaRPr lang="en-US" altLang="ko-KR" dirty="0"/>
          </a:p>
          <a:p>
            <a:endParaRPr lang="ko-KR" altLang="en-US" sz="3200" b="1" dirty="0"/>
          </a:p>
        </p:txBody>
      </p:sp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A557AC01-71A2-4B36-9948-7D4144CB9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72587"/>
              </p:ext>
            </p:extLst>
          </p:nvPr>
        </p:nvGraphicFramePr>
        <p:xfrm>
          <a:off x="118531" y="3759224"/>
          <a:ext cx="5446889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Image" r:id="rId6" imgW="4710960" imgH="2729880" progId="Photoshop.Image.13">
                  <p:embed/>
                </p:oleObj>
              </mc:Choice>
              <mc:Fallback>
                <p:oleObj name="Image" r:id="rId6" imgW="4710960" imgH="2729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531" y="3759224"/>
                        <a:ext cx="5446889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DB9459-7FCB-42FE-9984-A073EA03959D}"/>
              </a:ext>
            </a:extLst>
          </p:cNvPr>
          <p:cNvSpPr txBox="1"/>
          <p:nvPr/>
        </p:nvSpPr>
        <p:spPr>
          <a:xfrm flipH="1">
            <a:off x="5800118" y="2287008"/>
            <a:ext cx="6048334" cy="14157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제출실행취소 버튼</a:t>
            </a:r>
            <a:r>
              <a:rPr lang="en-US" altLang="ko-KR" sz="2000" b="1" dirty="0"/>
              <a:t>]</a:t>
            </a:r>
          </a:p>
          <a:p>
            <a:pPr algn="ctr"/>
            <a:endParaRPr lang="en-US" altLang="ko-KR" sz="1600" b="1" dirty="0"/>
          </a:p>
          <a:p>
            <a:r>
              <a:rPr lang="en-US" altLang="ko-KR" dirty="0"/>
              <a:t> -  </a:t>
            </a:r>
            <a:r>
              <a:rPr lang="ko-KR" altLang="ko-KR" dirty="0"/>
              <a:t>과제 제출 후 </a:t>
            </a:r>
            <a:r>
              <a:rPr lang="ko-KR" altLang="ko-KR" u="sng" dirty="0"/>
              <a:t>제출 실행 취소 가능</a:t>
            </a:r>
            <a:endParaRPr lang="en-US" altLang="ko-KR" u="sng" dirty="0"/>
          </a:p>
          <a:p>
            <a:endParaRPr lang="ko-KR" alt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FC7F7-9CD4-41EF-846D-479CD0F5D04C}"/>
              </a:ext>
            </a:extLst>
          </p:cNvPr>
          <p:cNvSpPr txBox="1"/>
          <p:nvPr/>
        </p:nvSpPr>
        <p:spPr>
          <a:xfrm flipH="1">
            <a:off x="5850917" y="4493987"/>
            <a:ext cx="6048334" cy="14157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[</a:t>
            </a:r>
            <a:r>
              <a:rPr lang="ko-KR" altLang="en-US" sz="2000" b="1" dirty="0"/>
              <a:t>과제 제출 상태 확인 </a:t>
            </a:r>
            <a:r>
              <a:rPr lang="en-US" altLang="ko-KR" sz="2000" b="1" dirty="0"/>
              <a:t>- </a:t>
            </a:r>
            <a:r>
              <a:rPr lang="ko-KR" altLang="en-US" sz="2000" b="1" dirty="0"/>
              <a:t>완료</a:t>
            </a:r>
            <a:r>
              <a:rPr lang="en-US" altLang="ko-KR" sz="2000" b="1" dirty="0"/>
              <a:t>]</a:t>
            </a:r>
          </a:p>
          <a:p>
            <a:pPr algn="ctr"/>
            <a:endParaRPr lang="en-US" altLang="ko-KR" sz="1600" b="1" dirty="0"/>
          </a:p>
          <a:p>
            <a:r>
              <a:rPr lang="en-US" altLang="ko-KR" dirty="0"/>
              <a:t> - </a:t>
            </a:r>
            <a:r>
              <a:rPr lang="ko-KR" altLang="ko-KR" dirty="0"/>
              <a:t>제출된 과제물의 상태 확인 가능</a:t>
            </a:r>
            <a:endParaRPr lang="en-US" altLang="ko-KR" u="sng" dirty="0"/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0465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32F3EF7-F99C-46A1-8B96-432EBFBB7190}"/>
              </a:ext>
            </a:extLst>
          </p:cNvPr>
          <p:cNvSpPr txBox="1">
            <a:spLocks/>
          </p:cNvSpPr>
          <p:nvPr/>
        </p:nvSpPr>
        <p:spPr>
          <a:xfrm>
            <a:off x="838200" y="2848572"/>
            <a:ext cx="10515600" cy="1160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altLang="en-US" sz="7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맑은 고딕"/>
              </a:rPr>
              <a:t>감사합니다</a:t>
            </a:r>
            <a:r>
              <a:rPr lang="en-US" altLang="ko-KR" sz="7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맑은 고딕"/>
              </a:rPr>
              <a:t>..</a:t>
            </a:r>
            <a:endParaRPr lang="en-US" altLang="ko-KR" sz="72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31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95412F-A906-4262-8A9F-66A844AB4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" t="71181" r="1" b="-1"/>
          <a:stretch/>
        </p:blipFill>
        <p:spPr>
          <a:xfrm>
            <a:off x="2439213" y="2338124"/>
            <a:ext cx="7313573" cy="29570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0205DF9-F85F-44AB-85C4-C3327C932128}"/>
              </a:ext>
            </a:extLst>
          </p:cNvPr>
          <p:cNvSpPr/>
          <p:nvPr/>
        </p:nvSpPr>
        <p:spPr>
          <a:xfrm>
            <a:off x="5682502" y="3203097"/>
            <a:ext cx="1203490" cy="557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DA329-37C2-4AD1-85A9-63B8F6972FB1}"/>
              </a:ext>
            </a:extLst>
          </p:cNvPr>
          <p:cNvSpPr txBox="1"/>
          <p:nvPr/>
        </p:nvSpPr>
        <p:spPr>
          <a:xfrm flipH="1">
            <a:off x="8029890" y="3327778"/>
            <a:ext cx="245934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학교 인트라넷 계정을 입력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0684D7A-77B4-40D6-B3C2-71CA803AAF69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>
            <a:off x="6885992" y="3481667"/>
            <a:ext cx="11438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A125872-B706-4BC1-A288-9AEF3F2764FA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1" name="Picture 2" descr="안산대학교 이미지 검색결과">
              <a:extLst>
                <a:ext uri="{FF2B5EF4-FFF2-40B4-BE49-F238E27FC236}">
                  <a16:creationId xmlns:a16="http://schemas.microsoft.com/office/drawing/2014/main" id="{6BDB0D88-3150-44DF-BBF3-B72243BD4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FEF2478-4EB2-4C40-A8B4-00A42A471A5C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518B1B-22E2-4388-A9BF-F481DE0629C9}"/>
              </a:ext>
            </a:extLst>
          </p:cNvPr>
          <p:cNvSpPr txBox="1"/>
          <p:nvPr/>
        </p:nvSpPr>
        <p:spPr>
          <a:xfrm flipH="1">
            <a:off x="3016843" y="1562836"/>
            <a:ext cx="203074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신청하기 화면</a:t>
            </a:r>
            <a:r>
              <a:rPr lang="en-US" altLang="ko-KR" sz="1400" b="1"/>
              <a:t>(</a:t>
            </a:r>
            <a:r>
              <a:rPr lang="ko-KR" altLang="en-US" sz="1400" b="1"/>
              <a:t>인증</a:t>
            </a:r>
            <a:r>
              <a:rPr lang="en-US" altLang="ko-KR" sz="1400" b="1"/>
              <a:t>)</a:t>
            </a:r>
            <a:endParaRPr lang="ko-KR" altLang="en-US" sz="1400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D4C3A5-E7FB-4FE6-8A65-38AA32D5FE26}"/>
              </a:ext>
            </a:extLst>
          </p:cNvPr>
          <p:cNvSpPr/>
          <p:nvPr/>
        </p:nvSpPr>
        <p:spPr>
          <a:xfrm>
            <a:off x="5854261" y="3961529"/>
            <a:ext cx="543079" cy="266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A724E-2920-44E4-A041-75C6AEFC88A1}"/>
              </a:ext>
            </a:extLst>
          </p:cNvPr>
          <p:cNvSpPr txBox="1"/>
          <p:nvPr/>
        </p:nvSpPr>
        <p:spPr>
          <a:xfrm flipH="1">
            <a:off x="4365133" y="5521094"/>
            <a:ext cx="352133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계정신청 후 최대 </a:t>
            </a:r>
            <a:r>
              <a:rPr lang="en-US" altLang="ko-KR" sz="1400" b="1"/>
              <a:t>1</a:t>
            </a:r>
            <a:r>
              <a:rPr lang="ko-KR" altLang="en-US" sz="1400" b="1"/>
              <a:t>시간 이후 사용 가능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8DF51D95-C863-4E69-A74B-4C0CCEF58EC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6125800" y="4227748"/>
            <a:ext cx="1" cy="1293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A70077-744D-438D-98EA-D114A4B04EDB}"/>
              </a:ext>
            </a:extLst>
          </p:cNvPr>
          <p:cNvSpPr txBox="1"/>
          <p:nvPr/>
        </p:nvSpPr>
        <p:spPr>
          <a:xfrm>
            <a:off x="5682502" y="2765012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B54C4-98C6-4A84-8099-1EFA04FB6B68}"/>
              </a:ext>
            </a:extLst>
          </p:cNvPr>
          <p:cNvSpPr txBox="1"/>
          <p:nvPr/>
        </p:nvSpPr>
        <p:spPr>
          <a:xfrm>
            <a:off x="5453128" y="3956578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8601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A4656F9-97B1-46DD-9518-6B97AC11E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90141"/>
            <a:ext cx="8686800" cy="49911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4C83D3D-8E51-4954-918B-376D63566FFA}"/>
              </a:ext>
            </a:extLst>
          </p:cNvPr>
          <p:cNvSpPr/>
          <p:nvPr/>
        </p:nvSpPr>
        <p:spPr>
          <a:xfrm>
            <a:off x="6270329" y="2969831"/>
            <a:ext cx="3125597" cy="66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06477-C832-47F9-9357-F8738DF03C96}"/>
              </a:ext>
            </a:extLst>
          </p:cNvPr>
          <p:cNvSpPr txBox="1"/>
          <p:nvPr/>
        </p:nvSpPr>
        <p:spPr>
          <a:xfrm flipH="1">
            <a:off x="9209728" y="1943595"/>
            <a:ext cx="245934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학교 인트라넷 계정을 입력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5090897-F873-46AE-A99D-BCDF09B72737}"/>
              </a:ext>
            </a:extLst>
          </p:cNvPr>
          <p:cNvCxnSpPr>
            <a:cxnSpLocks/>
            <a:stCxn id="10" idx="0"/>
            <a:endCxn id="11" idx="3"/>
          </p:cNvCxnSpPr>
          <p:nvPr/>
        </p:nvCxnSpPr>
        <p:spPr>
          <a:xfrm flipV="1">
            <a:off x="7833128" y="2097484"/>
            <a:ext cx="1376600" cy="872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4A7DA99-DA73-40C0-A6A4-7144ACC48B16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4" name="Picture 2" descr="안산대학교 이미지 검색결과">
              <a:extLst>
                <a:ext uri="{FF2B5EF4-FFF2-40B4-BE49-F238E27FC236}">
                  <a16:creationId xmlns:a16="http://schemas.microsoft.com/office/drawing/2014/main" id="{EB642417-431C-4E63-8279-26625BE67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CEA710C-BBDD-45B0-ACEB-ACD5BEA0519F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133446-ABCD-4158-9956-DD80D9515903}"/>
              </a:ext>
            </a:extLst>
          </p:cNvPr>
          <p:cNvSpPr txBox="1"/>
          <p:nvPr/>
        </p:nvSpPr>
        <p:spPr>
          <a:xfrm flipH="1">
            <a:off x="1752600" y="856505"/>
            <a:ext cx="3081132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https://o365.ansan.ac.kr/ </a:t>
            </a:r>
            <a:r>
              <a:rPr lang="ko-KR" altLang="en-US" sz="1400" b="1"/>
              <a:t>에 접속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940C5-0FC7-459F-A058-3096A64D5101}"/>
              </a:ext>
            </a:extLst>
          </p:cNvPr>
          <p:cNvSpPr txBox="1"/>
          <p:nvPr/>
        </p:nvSpPr>
        <p:spPr>
          <a:xfrm>
            <a:off x="6270329" y="2533657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992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3B7331-20A3-478C-956C-1C9F001B6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17" y="1501334"/>
            <a:ext cx="7077366" cy="476903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41CE438-06F5-4E32-A321-3239AE55620A}"/>
              </a:ext>
            </a:extLst>
          </p:cNvPr>
          <p:cNvSpPr/>
          <p:nvPr/>
        </p:nvSpPr>
        <p:spPr>
          <a:xfrm>
            <a:off x="4740110" y="4254760"/>
            <a:ext cx="223776" cy="233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59E2F4-87D9-4238-AF18-AA5FF665611E}"/>
              </a:ext>
            </a:extLst>
          </p:cNvPr>
          <p:cNvSpPr/>
          <p:nvPr/>
        </p:nvSpPr>
        <p:spPr>
          <a:xfrm>
            <a:off x="6606072" y="4599991"/>
            <a:ext cx="858417" cy="298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1E60E00-D1D6-4750-83D8-F6112AC06E5F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1" name="Picture 2" descr="안산대학교 이미지 검색결과">
              <a:extLst>
                <a:ext uri="{FF2B5EF4-FFF2-40B4-BE49-F238E27FC236}">
                  <a16:creationId xmlns:a16="http://schemas.microsoft.com/office/drawing/2014/main" id="{2CEEBD5E-0775-4C6C-A4E5-BF7B679BA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1A8CC0B-B58D-4C38-880D-F88D69F55066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D97022-69A8-4E76-8111-E54F978E0C4B}"/>
              </a:ext>
            </a:extLst>
          </p:cNvPr>
          <p:cNvSpPr txBox="1"/>
          <p:nvPr/>
        </p:nvSpPr>
        <p:spPr>
          <a:xfrm flipH="1">
            <a:off x="2589622" y="5246038"/>
            <a:ext cx="452475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다음에 접속해도 로그인을 유지하려면 클릭하여 선택</a:t>
            </a:r>
            <a:r>
              <a:rPr lang="en-US" altLang="ko-KR" sz="1400" b="1"/>
              <a:t> (</a:t>
            </a:r>
            <a:r>
              <a:rPr lang="ko-KR" altLang="en-US" sz="1400" b="1"/>
              <a:t>공용</a:t>
            </a:r>
            <a:r>
              <a:rPr lang="en-US" altLang="ko-KR" sz="1400" b="1"/>
              <a:t>PC</a:t>
            </a:r>
            <a:r>
              <a:rPr lang="ko-KR" altLang="en-US" sz="1400" b="1"/>
              <a:t>에서는 해제</a:t>
            </a:r>
            <a:r>
              <a:rPr lang="en-US" altLang="ko-KR" sz="1400" b="1"/>
              <a:t>)</a:t>
            </a:r>
            <a:endParaRPr lang="ko-KR" altLang="en-US" sz="1400" b="1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BC912F5-984F-435A-ACCD-F4E0111FA566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4851998" y="4488026"/>
            <a:ext cx="0" cy="758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83996F-3230-44A5-A400-F83C8F6FC860}"/>
              </a:ext>
            </a:extLst>
          </p:cNvPr>
          <p:cNvSpPr txBox="1"/>
          <p:nvPr/>
        </p:nvSpPr>
        <p:spPr>
          <a:xfrm>
            <a:off x="4740110" y="3802252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1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E4309-37CE-41BB-9A75-E4CDEA3EF3E7}"/>
              </a:ext>
            </a:extLst>
          </p:cNvPr>
          <p:cNvSpPr txBox="1"/>
          <p:nvPr/>
        </p:nvSpPr>
        <p:spPr>
          <a:xfrm>
            <a:off x="6606072" y="4142373"/>
            <a:ext cx="3177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2</a:t>
            </a:r>
            <a:endParaRPr lang="ko-KR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5663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938BC7-8C76-4BE9-9CAB-11B624BA1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72" y="1350206"/>
            <a:ext cx="8380056" cy="507097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4E8FB94-DD28-4A5F-AC5B-17AF576E1155}"/>
              </a:ext>
            </a:extLst>
          </p:cNvPr>
          <p:cNvSpPr/>
          <p:nvPr/>
        </p:nvSpPr>
        <p:spPr>
          <a:xfrm>
            <a:off x="8652205" y="1902803"/>
            <a:ext cx="995134" cy="353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DF4FF-D6BE-48EA-9E82-7445A3F1F55D}"/>
              </a:ext>
            </a:extLst>
          </p:cNvPr>
          <p:cNvSpPr txBox="1"/>
          <p:nvPr/>
        </p:nvSpPr>
        <p:spPr>
          <a:xfrm flipH="1">
            <a:off x="7920100" y="3300915"/>
            <a:ext cx="2459343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o-KR" altLang="en-US" sz="1400" b="1"/>
              <a:t>자신의 </a:t>
            </a:r>
            <a:r>
              <a:rPr lang="en-US" altLang="ko-KR" sz="1400" b="1"/>
              <a:t>PC</a:t>
            </a:r>
            <a:r>
              <a:rPr lang="ko-KR" altLang="en-US" sz="1400" b="1"/>
              <a:t>에 </a:t>
            </a:r>
            <a:r>
              <a:rPr lang="en-US" altLang="ko-KR" sz="1400" b="1"/>
              <a:t>Office 365</a:t>
            </a:r>
            <a:r>
              <a:rPr lang="ko-KR" altLang="en-US" sz="1400" b="1"/>
              <a:t>를 설치하고 싶으면 이 부분을 클릭해 </a:t>
            </a:r>
            <a:r>
              <a:rPr lang="en-US" altLang="ko-KR" sz="1400" b="1"/>
              <a:t>PC</a:t>
            </a:r>
            <a:r>
              <a:rPr lang="ko-KR" altLang="en-US" sz="1400" b="1"/>
              <a:t>용 </a:t>
            </a:r>
            <a:r>
              <a:rPr lang="en-US" altLang="ko-KR" sz="1400" b="1"/>
              <a:t>Office</a:t>
            </a:r>
            <a:r>
              <a:rPr lang="ko-KR" altLang="en-US" sz="1400" b="1"/>
              <a:t> 프로그램을 다운로드하고 설치하는 것이 가능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76796AA-B628-4081-9CDC-5C8A374EA740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149771" y="2256639"/>
            <a:ext cx="1" cy="1044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322906A-0532-4828-90F6-B793827EC038}"/>
              </a:ext>
            </a:extLst>
          </p:cNvPr>
          <p:cNvGrpSpPr/>
          <p:nvPr/>
        </p:nvGrpSpPr>
        <p:grpSpPr>
          <a:xfrm>
            <a:off x="0" y="0"/>
            <a:ext cx="12192000" cy="630647"/>
            <a:chOff x="0" y="0"/>
            <a:chExt cx="12192000" cy="630647"/>
          </a:xfrm>
        </p:grpSpPr>
        <p:pic>
          <p:nvPicPr>
            <p:cNvPr id="13" name="Picture 2" descr="안산대학교 이미지 검색결과">
              <a:extLst>
                <a:ext uri="{FF2B5EF4-FFF2-40B4-BE49-F238E27FC236}">
                  <a16:creationId xmlns:a16="http://schemas.microsoft.com/office/drawing/2014/main" id="{F873074B-2FFF-4AAD-8DFE-B6CDDFC4C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1353" y="0"/>
              <a:ext cx="630647" cy="6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EAA54EA-13EE-4EBC-B568-950104F32CFB}"/>
                </a:ext>
              </a:extLst>
            </p:cNvPr>
            <p:cNvSpPr/>
            <p:nvPr/>
          </p:nvSpPr>
          <p:spPr>
            <a:xfrm>
              <a:off x="0" y="0"/>
              <a:ext cx="11561353" cy="630646"/>
            </a:xfrm>
            <a:prstGeom prst="rect">
              <a:avLst/>
            </a:prstGeom>
            <a:solidFill>
              <a:srgbClr val="1685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Office 365 </a:t>
              </a:r>
              <a:r>
                <a:rPr lang="ko-KR" altLang="en-US" sz="28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계정 만들기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FBE21A-2CC4-4AF4-8CDE-92961E67527E}"/>
              </a:ext>
            </a:extLst>
          </p:cNvPr>
          <p:cNvSpPr txBox="1"/>
          <p:nvPr/>
        </p:nvSpPr>
        <p:spPr>
          <a:xfrm flipH="1">
            <a:off x="1905972" y="836537"/>
            <a:ext cx="2779851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5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접속에 성공하면 나타나는 화면</a:t>
            </a:r>
          </a:p>
        </p:txBody>
      </p:sp>
    </p:spTree>
    <p:extLst>
      <p:ext uri="{BB962C8B-B14F-4D97-AF65-F5344CB8AC3E}">
        <p14:creationId xmlns:p14="http://schemas.microsoft.com/office/powerpoint/2010/main" val="19933614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D7D1A2-1FE2-4BFF-8DE0-95F50FFC0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2524"/>
            <a:ext cx="9144000" cy="2016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마이크로소프트</a:t>
            </a:r>
            <a:r>
              <a:rPr lang="en-US" altLang="ko-KR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altLang="ko-KR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ko-KR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Teams</a:t>
            </a:r>
            <a:r>
              <a:rPr lang="ko-KR" alt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설치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218EA9-C0D8-47D1-80C2-536876EA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0493"/>
            <a:ext cx="9144000" cy="180363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ko-KR" sz="28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altLang="en-US" sz="2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안산대학교 전산정보원</a:t>
            </a:r>
          </a:p>
        </p:txBody>
      </p:sp>
      <p:pic>
        <p:nvPicPr>
          <p:cNvPr id="4" name="Picture 2" descr="안산대학교 이미지 검색결과">
            <a:extLst>
              <a:ext uri="{FF2B5EF4-FFF2-40B4-BE49-F238E27FC236}">
                <a16:creationId xmlns:a16="http://schemas.microsoft.com/office/drawing/2014/main" id="{CB2A7E82-1213-4A54-87ED-6892E005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73" y="3269755"/>
            <a:ext cx="1086653" cy="10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2722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FB33FBB8DCA36458CE03491899C123B" ma:contentTypeVersion="11" ma:contentTypeDescription="새 문서를 만듭니다." ma:contentTypeScope="" ma:versionID="9f233d817b60790efd158696e86226b5">
  <xsd:schema xmlns:xsd="http://www.w3.org/2001/XMLSchema" xmlns:xs="http://www.w3.org/2001/XMLSchema" xmlns:p="http://schemas.microsoft.com/office/2006/metadata/properties" xmlns:ns3="08e66073-a603-4f60-abea-b408bbd5b613" xmlns:ns4="aff77579-1245-4b3f-810b-35d7519981fb" targetNamespace="http://schemas.microsoft.com/office/2006/metadata/properties" ma:root="true" ma:fieldsID="6f9efbf020bd5bc5ee77071a7bdf0573" ns3:_="" ns4:_="">
    <xsd:import namespace="08e66073-a603-4f60-abea-b408bbd5b613"/>
    <xsd:import namespace="aff77579-1245-4b3f-810b-35d7519981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6073-a603-4f60-abea-b408bbd5b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77579-1245-4b3f-810b-35d7519981f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3B8709-837A-4F19-9738-1D74F46D4F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D6D910-1A8E-4DF1-92CB-4726BC4E622B}">
  <ds:schemaRefs>
    <ds:schemaRef ds:uri="08e66073-a603-4f60-abea-b408bbd5b613"/>
    <ds:schemaRef ds:uri="aff77579-1245-4b3f-810b-35d7519981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8AB671-F459-4AF7-913D-1C913267C02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e66073-a603-4f60-abea-b408bbd5b613"/>
    <ds:schemaRef ds:uri="http://purl.org/dc/elements/1.1/"/>
    <ds:schemaRef ds:uri="aff77579-1245-4b3f-810b-35d7519981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1195</Words>
  <Application>Microsoft Office PowerPoint</Application>
  <PresentationFormat>와이드스크린</PresentationFormat>
  <Paragraphs>262</Paragraphs>
  <Slides>46</Slides>
  <Notes>34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0" baseType="lpstr">
      <vt:lpstr>맑은 고딕</vt:lpstr>
      <vt:lpstr>Arial</vt:lpstr>
      <vt:lpstr>Office 테마</vt:lpstr>
      <vt:lpstr>Adobe Photoshop Image</vt:lpstr>
      <vt:lpstr>원격강의 (TEAMS) 과제확인 및 제출(학생용)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마이크로소프트  Teams 설치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웹브라우저  다운로드 및 설치</dc:title>
  <dc:creator>오 윤상</dc:creator>
  <cp:lastModifiedBy>신성규</cp:lastModifiedBy>
  <cp:revision>30</cp:revision>
  <dcterms:created xsi:type="dcterms:W3CDTF">2020-03-05T16:11:43Z</dcterms:created>
  <dcterms:modified xsi:type="dcterms:W3CDTF">2020-03-25T06:30:12Z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0x010100BFB33FBB8DCA36458CE03491899C123B</vt:lpwstr>
  </property>
</Properties>
</file>